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5"/>
    <p:sldMasterId id="2147483774" r:id="rId6"/>
    <p:sldMasterId id="2147483781" r:id="rId7"/>
    <p:sldMasterId id="2147483788" r:id="rId8"/>
  </p:sldMasterIdLst>
  <p:notesMasterIdLst>
    <p:notesMasterId r:id="rId28"/>
  </p:notesMasterIdLst>
  <p:handoutMasterIdLst>
    <p:handoutMasterId r:id="rId29"/>
  </p:handoutMasterIdLst>
  <p:sldIdLst>
    <p:sldId id="436" r:id="rId9"/>
    <p:sldId id="433" r:id="rId10"/>
    <p:sldId id="411" r:id="rId11"/>
    <p:sldId id="437" r:id="rId12"/>
    <p:sldId id="439" r:id="rId13"/>
    <p:sldId id="438" r:id="rId14"/>
    <p:sldId id="440" r:id="rId15"/>
    <p:sldId id="446" r:id="rId16"/>
    <p:sldId id="441" r:id="rId17"/>
    <p:sldId id="447" r:id="rId18"/>
    <p:sldId id="442" r:id="rId19"/>
    <p:sldId id="448" r:id="rId20"/>
    <p:sldId id="449" r:id="rId21"/>
    <p:sldId id="444" r:id="rId22"/>
    <p:sldId id="445" r:id="rId23"/>
    <p:sldId id="450" r:id="rId24"/>
    <p:sldId id="451" r:id="rId25"/>
    <p:sldId id="452" r:id="rId26"/>
    <p:sldId id="435" r:id="rId27"/>
  </p:sldIdLst>
  <p:sldSz cx="9144000" cy="6858000" type="screen4x3"/>
  <p:notesSz cx="6858000" cy="9313863"/>
  <p:custDataLst>
    <p:tags r:id="rId30"/>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MC" initials="U" lastIdx="3" clrIdx="0"/>
  <p:cmAuthor id="1" name="Jonathan Lucas (US - NC)" initials="J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0074"/>
    <a:srgbClr val="669900"/>
    <a:srgbClr val="660033"/>
    <a:srgbClr val="92D050"/>
    <a:srgbClr val="F0DCF0"/>
    <a:srgbClr val="FFE1FF"/>
    <a:srgbClr val="9A0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27" autoAdjust="0"/>
    <p:restoredTop sz="72373" autoAdjust="0"/>
  </p:normalViewPr>
  <p:slideViewPr>
    <p:cSldViewPr>
      <p:cViewPr varScale="1">
        <p:scale>
          <a:sx n="83" d="100"/>
          <a:sy n="83" d="100"/>
        </p:scale>
        <p:origin x="196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tags" Target="tags/tag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60419" name="Rectangle 3"/>
          <p:cNvSpPr>
            <a:spLocks noGrp="1" noChangeArrowheads="1"/>
          </p:cNvSpPr>
          <p:nvPr>
            <p:ph type="dt" sz="quarter" idx="1"/>
          </p:nvPr>
        </p:nvSpPr>
        <p:spPr bwMode="auto">
          <a:xfrm>
            <a:off x="3884807"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60420" name="Rectangle 4"/>
          <p:cNvSpPr>
            <a:spLocks noGrp="1" noChangeArrowheads="1"/>
          </p:cNvSpPr>
          <p:nvPr>
            <p:ph type="ftr" sz="quarter" idx="2"/>
          </p:nvPr>
        </p:nvSpPr>
        <p:spPr bwMode="auto">
          <a:xfrm>
            <a:off x="0"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60421" name="Rectangle 5"/>
          <p:cNvSpPr>
            <a:spLocks noGrp="1" noChangeArrowheads="1"/>
          </p:cNvSpPr>
          <p:nvPr>
            <p:ph type="sldNum" sz="quarter" idx="3"/>
          </p:nvPr>
        </p:nvSpPr>
        <p:spPr bwMode="auto">
          <a:xfrm>
            <a:off x="3884807"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algn="r" defTabSz="931863" eaLnBrk="1" hangingPunct="1">
              <a:defRPr sz="1200">
                <a:latin typeface="Arial" charset="0"/>
              </a:defRPr>
            </a:lvl1pPr>
          </a:lstStyle>
          <a:p>
            <a:fld id="{DD931C95-467B-4A1F-BFF3-FF0BDF1B45A5}" type="slidenum">
              <a:rPr lang="en-US"/>
              <a:pPr/>
              <a:t>‹#›</a:t>
            </a:fld>
            <a:endParaRPr lang="en-US"/>
          </a:p>
        </p:txBody>
      </p:sp>
    </p:spTree>
    <p:extLst>
      <p:ext uri="{BB962C8B-B14F-4D97-AF65-F5344CB8AC3E}">
        <p14:creationId xmlns:p14="http://schemas.microsoft.com/office/powerpoint/2010/main" val="399625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45" cy="465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807" y="0"/>
            <a:ext cx="2971645" cy="465056"/>
          </a:xfrm>
          <a:prstGeom prst="rect">
            <a:avLst/>
          </a:prstGeom>
        </p:spPr>
        <p:txBody>
          <a:bodyPr vert="horz" lIns="91440" tIns="45720" rIns="91440" bIns="45720" rtlCol="0"/>
          <a:lstStyle>
            <a:lvl1pPr algn="r">
              <a:defRPr sz="1200"/>
            </a:lvl1pPr>
          </a:lstStyle>
          <a:p>
            <a:fld id="{B952C7B8-868C-48F0-ACF3-0F448B8F976C}" type="datetimeFigureOut">
              <a:rPr lang="en-US" smtClean="0"/>
              <a:pPr/>
              <a:t>11/2/2016</a:t>
            </a:fld>
            <a:endParaRPr lang="en-US"/>
          </a:p>
        </p:txBody>
      </p:sp>
      <p:sp>
        <p:nvSpPr>
          <p:cNvPr id="4" name="Slide Image Placeholder 3"/>
          <p:cNvSpPr>
            <a:spLocks noGrp="1" noRot="1" noChangeAspect="1"/>
          </p:cNvSpPr>
          <p:nvPr>
            <p:ph type="sldImg" idx="2"/>
          </p:nvPr>
        </p:nvSpPr>
        <p:spPr>
          <a:xfrm>
            <a:off x="1101725" y="700088"/>
            <a:ext cx="4656138"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646" y="4424404"/>
            <a:ext cx="5486709" cy="41902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215"/>
            <a:ext cx="2971645" cy="4650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807" y="8847215"/>
            <a:ext cx="2971645" cy="465056"/>
          </a:xfrm>
          <a:prstGeom prst="rect">
            <a:avLst/>
          </a:prstGeom>
        </p:spPr>
        <p:txBody>
          <a:bodyPr vert="horz" lIns="91440" tIns="45720" rIns="91440" bIns="45720" rtlCol="0" anchor="b"/>
          <a:lstStyle>
            <a:lvl1pPr algn="r">
              <a:defRPr sz="1200"/>
            </a:lvl1pPr>
          </a:lstStyle>
          <a:p>
            <a:fld id="{58EA83C3-4F95-4190-8379-F5EE4652D91D}" type="slidenum">
              <a:rPr lang="en-US" smtClean="0"/>
              <a:pPr/>
              <a:t>‹#›</a:t>
            </a:fld>
            <a:endParaRPr lang="en-US"/>
          </a:p>
        </p:txBody>
      </p:sp>
    </p:spTree>
    <p:extLst>
      <p:ext uri="{BB962C8B-B14F-4D97-AF65-F5344CB8AC3E}">
        <p14:creationId xmlns:p14="http://schemas.microsoft.com/office/powerpoint/2010/main" val="338759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a:t>
            </a:fld>
            <a:endParaRPr lang="en-US"/>
          </a:p>
        </p:txBody>
      </p:sp>
    </p:spTree>
    <p:extLst>
      <p:ext uri="{BB962C8B-B14F-4D97-AF65-F5344CB8AC3E}">
        <p14:creationId xmlns:p14="http://schemas.microsoft.com/office/powerpoint/2010/main" val="2926915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10</a:t>
            </a:fld>
            <a:endParaRPr lang="en-US"/>
          </a:p>
        </p:txBody>
      </p:sp>
    </p:spTree>
    <p:extLst>
      <p:ext uri="{BB962C8B-B14F-4D97-AF65-F5344CB8AC3E}">
        <p14:creationId xmlns:p14="http://schemas.microsoft.com/office/powerpoint/2010/main" val="1494957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669900"/>
                </a:solidFill>
              </a:rPr>
              <a:t>Treatment with HIV medicines (called antiretroviral therapy or ART for short) helps people with HIV live longer, healthier lives. ART can’t cure HIV infection, but it can reduce the amount of HIV in the body. Having less HIV in the body reduces the risk of your partner passing HIV during sex.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11</a:t>
            </a:fld>
            <a:endParaRPr lang="en-US"/>
          </a:p>
        </p:txBody>
      </p:sp>
    </p:spTree>
    <p:extLst>
      <p:ext uri="{BB962C8B-B14F-4D97-AF65-F5344CB8AC3E}">
        <p14:creationId xmlns:p14="http://schemas.microsoft.com/office/powerpoint/2010/main" val="3290300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12</a:t>
            </a:fld>
            <a:endParaRPr lang="en-US"/>
          </a:p>
        </p:txBody>
      </p:sp>
    </p:spTree>
    <p:extLst>
      <p:ext uri="{BB962C8B-B14F-4D97-AF65-F5344CB8AC3E}">
        <p14:creationId xmlns:p14="http://schemas.microsoft.com/office/powerpoint/2010/main" val="1582605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13</a:t>
            </a:fld>
            <a:endParaRPr lang="en-US"/>
          </a:p>
        </p:txBody>
      </p:sp>
    </p:spTree>
    <p:extLst>
      <p:ext uri="{BB962C8B-B14F-4D97-AF65-F5344CB8AC3E}">
        <p14:creationId xmlns:p14="http://schemas.microsoft.com/office/powerpoint/2010/main" val="424732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addition to protecting against HIV, condoms have other health benefits.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couples choose condoms as their family planning method to prevent unintended pregnancies.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also reduce the risk for genital ulcer diseases, such as genital herpes, syphilis, and </a:t>
            </a:r>
            <a:r>
              <a:rPr lang="en-GB" sz="1200" kern="1200" dirty="0" err="1">
                <a:solidFill>
                  <a:schemeClr val="tx1"/>
                </a:solidFill>
                <a:effectLst/>
                <a:latin typeface="+mn-lt"/>
                <a:ea typeface="+mn-ea"/>
                <a:cs typeface="+mn-cs"/>
              </a:rPr>
              <a:t>chancroid</a:t>
            </a:r>
            <a:r>
              <a:rPr lang="en-GB" sz="1200" kern="1200" dirty="0">
                <a:solidFill>
                  <a:schemeClr val="tx1"/>
                </a:solidFill>
                <a:effectLst/>
                <a:latin typeface="+mn-lt"/>
                <a:ea typeface="+mn-ea"/>
                <a:cs typeface="+mn-cs"/>
              </a:rPr>
              <a:t>, when the infected area or site of potential exposure is protected.  They may reduce the risk for genital human papillomavirus (HPV) infection and HPV-associated diseases (e.g., genital warts and cervical cancer).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14</a:t>
            </a:fld>
            <a:endParaRPr lang="en-US"/>
          </a:p>
        </p:txBody>
      </p:sp>
    </p:spTree>
    <p:extLst>
      <p:ext uri="{BB962C8B-B14F-4D97-AF65-F5344CB8AC3E}">
        <p14:creationId xmlns:p14="http://schemas.microsoft.com/office/powerpoint/2010/main" val="1195578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15</a:t>
            </a:fld>
            <a:endParaRPr lang="en-US"/>
          </a:p>
        </p:txBody>
      </p:sp>
    </p:spTree>
    <p:extLst>
      <p:ext uri="{BB962C8B-B14F-4D97-AF65-F5344CB8AC3E}">
        <p14:creationId xmlns:p14="http://schemas.microsoft.com/office/powerpoint/2010/main" val="1418577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16</a:t>
            </a:fld>
            <a:endParaRPr lang="en-US"/>
          </a:p>
        </p:txBody>
      </p:sp>
    </p:spTree>
    <p:extLst>
      <p:ext uri="{BB962C8B-B14F-4D97-AF65-F5344CB8AC3E}">
        <p14:creationId xmlns:p14="http://schemas.microsoft.com/office/powerpoint/2010/main" val="3360980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17</a:t>
            </a:fld>
            <a:endParaRPr lang="en-US"/>
          </a:p>
        </p:txBody>
      </p:sp>
    </p:spTree>
    <p:extLst>
      <p:ext uri="{BB962C8B-B14F-4D97-AF65-F5344CB8AC3E}">
        <p14:creationId xmlns:p14="http://schemas.microsoft.com/office/powerpoint/2010/main" val="359967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18</a:t>
            </a:fld>
            <a:endParaRPr lang="en-US"/>
          </a:p>
        </p:txBody>
      </p:sp>
    </p:spTree>
    <p:extLst>
      <p:ext uri="{BB962C8B-B14F-4D97-AF65-F5344CB8AC3E}">
        <p14:creationId xmlns:p14="http://schemas.microsoft.com/office/powerpoint/2010/main" val="4178738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19</a:t>
            </a:fld>
            <a:endParaRPr lang="en-US"/>
          </a:p>
        </p:txBody>
      </p:sp>
    </p:spTree>
    <p:extLst>
      <p:ext uri="{BB962C8B-B14F-4D97-AF65-F5344CB8AC3E}">
        <p14:creationId xmlns:p14="http://schemas.microsoft.com/office/powerpoint/2010/main" val="2508073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a:t>
            </a:fld>
            <a:endParaRPr lang="en-US"/>
          </a:p>
        </p:txBody>
      </p:sp>
    </p:spTree>
    <p:extLst>
      <p:ext uri="{BB962C8B-B14F-4D97-AF65-F5344CB8AC3E}">
        <p14:creationId xmlns:p14="http://schemas.microsoft.com/office/powerpoint/2010/main" val="2863326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3</a:t>
            </a:fld>
            <a:endParaRPr lang="en-US"/>
          </a:p>
        </p:txBody>
      </p:sp>
    </p:spTree>
    <p:extLst>
      <p:ext uri="{BB962C8B-B14F-4D97-AF65-F5344CB8AC3E}">
        <p14:creationId xmlns:p14="http://schemas.microsoft.com/office/powerpoint/2010/main" val="3209456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See the back of this pamphlet for more information about condoms.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4</a:t>
            </a:fld>
            <a:endParaRPr lang="en-US"/>
          </a:p>
        </p:txBody>
      </p:sp>
    </p:spTree>
    <p:extLst>
      <p:ext uri="{BB962C8B-B14F-4D97-AF65-F5344CB8AC3E}">
        <p14:creationId xmlns:p14="http://schemas.microsoft.com/office/powerpoint/2010/main" val="1144437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If it sounds like an option you would like to use, talk to the clinic staff about whether it is available locally.  </a:t>
            </a:r>
            <a:endParaRPr lang="en-US" sz="11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5</a:t>
            </a:fld>
            <a:endParaRPr lang="en-US"/>
          </a:p>
        </p:txBody>
      </p:sp>
    </p:spTree>
    <p:extLst>
      <p:ext uri="{BB962C8B-B14F-4D97-AF65-F5344CB8AC3E}">
        <p14:creationId xmlns:p14="http://schemas.microsoft.com/office/powerpoint/2010/main" val="3781972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 more partners you have, the more likely you are to have a partner with HIV.  If your partner has multiple partners, encourage them to reduce this number as well.  It will decrease the risk of acquiring HIV for all of you.</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6</a:t>
            </a:fld>
            <a:endParaRPr lang="en-US"/>
          </a:p>
        </p:txBody>
      </p:sp>
    </p:spTree>
    <p:extLst>
      <p:ext uri="{BB962C8B-B14F-4D97-AF65-F5344CB8AC3E}">
        <p14:creationId xmlns:p14="http://schemas.microsoft.com/office/powerpoint/2010/main" val="1298445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7</a:t>
            </a:fld>
            <a:endParaRPr lang="en-US"/>
          </a:p>
        </p:txBody>
      </p:sp>
    </p:spTree>
    <p:extLst>
      <p:ext uri="{BB962C8B-B14F-4D97-AF65-F5344CB8AC3E}">
        <p14:creationId xmlns:p14="http://schemas.microsoft.com/office/powerpoint/2010/main" val="4289734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8</a:t>
            </a:fld>
            <a:endParaRPr lang="en-US"/>
          </a:p>
        </p:txBody>
      </p:sp>
    </p:spTree>
    <p:extLst>
      <p:ext uri="{BB962C8B-B14F-4D97-AF65-F5344CB8AC3E}">
        <p14:creationId xmlns:p14="http://schemas.microsoft.com/office/powerpoint/2010/main" val="1349428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9</a:t>
            </a:fld>
            <a:endParaRPr lang="en-US"/>
          </a:p>
        </p:txBody>
      </p:sp>
    </p:spTree>
    <p:extLst>
      <p:ext uri="{BB962C8B-B14F-4D97-AF65-F5344CB8AC3E}">
        <p14:creationId xmlns:p14="http://schemas.microsoft.com/office/powerpoint/2010/main" val="61333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Arial" charset="0"/>
              </a:defRPr>
            </a:lvl1pPr>
          </a:lstStyle>
          <a:p>
            <a:pPr>
              <a:defRPr/>
            </a:pPr>
            <a:fld id="{AD505D15-6459-436B-8728-2A2C9F528C4A}" type="slidenum">
              <a:rPr lang="en-US"/>
              <a:pPr>
                <a:defRPr/>
              </a:pPr>
              <a:t>‹#›</a:t>
            </a:fld>
            <a:endParaRPr lang="en-US"/>
          </a:p>
        </p:txBody>
      </p:sp>
      <p:sp>
        <p:nvSpPr>
          <p:cNvPr id="8" name="Text Placeholder 2"/>
          <p:cNvSpPr>
            <a:spLocks noGrp="1"/>
          </p:cNvSpPr>
          <p:nvPr>
            <p:ph type="body" sz="quarter" idx="13"/>
          </p:nvPr>
        </p:nvSpPr>
        <p:spPr>
          <a:xfrm>
            <a:off x="3962400" y="1371600"/>
            <a:ext cx="47244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3"/>
          <p:cNvSpPr>
            <a:spLocks noGrp="1"/>
          </p:cNvSpPr>
          <p:nvPr>
            <p:ph type="title"/>
          </p:nvPr>
        </p:nvSpPr>
        <p:spPr>
          <a:xfrm>
            <a:off x="381000" y="1371600"/>
            <a:ext cx="2743200" cy="3581400"/>
          </a:xfrm>
        </p:spPr>
        <p:txBody>
          <a:bodyPr anchor="t"/>
          <a:lstStyle>
            <a:lvl1pPr algn="r">
              <a:defRPr>
                <a:solidFill>
                  <a:schemeClr val="accent1"/>
                </a:solidFill>
              </a:defRPr>
            </a:lvl1pPr>
          </a:lstStyle>
          <a:p>
            <a:r>
              <a:rPr lang="en-US" dirty="0"/>
              <a:t>Click to edit Master title style</a:t>
            </a:r>
          </a:p>
        </p:txBody>
      </p:sp>
      <p:cxnSp>
        <p:nvCxnSpPr>
          <p:cNvPr id="10" name="Straight Connector 9"/>
          <p:cNvCxnSpPr/>
          <p:nvPr userDrawn="1"/>
        </p:nvCxnSpPr>
        <p:spPr>
          <a:xfrm rot="5400000">
            <a:off x="1440140" y="3694906"/>
            <a:ext cx="4648200" cy="1588"/>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37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41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48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988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7837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013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32861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884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740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6129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535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itchFamily="18" charset="0"/>
                <a:cs typeface="Arial" charset="0"/>
              </a:defRPr>
            </a:lvl1pPr>
          </a:lstStyle>
          <a:p>
            <a:pPr>
              <a:defRPr/>
            </a:pPr>
            <a:fld id="{25E5E469-9E19-4C9A-A447-D3CB0C3C5AB5}" type="slidenum">
              <a:rPr lang="en-US"/>
              <a:pPr>
                <a:defRPr/>
              </a:pPr>
              <a:t>‹#›</a:t>
            </a:fld>
            <a:endParaRPr lang="en-US"/>
          </a:p>
        </p:txBody>
      </p:sp>
    </p:spTree>
    <p:extLst>
      <p:ext uri="{BB962C8B-B14F-4D97-AF65-F5344CB8AC3E}">
        <p14:creationId xmlns:p14="http://schemas.microsoft.com/office/powerpoint/2010/main" val="3022119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31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2159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39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3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30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319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3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95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4"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pitchFamily="34" charset="0"/>
                <a:cs typeface="+mn-cs"/>
              </a:defRPr>
            </a:lvl1pPr>
          </a:lstStyle>
          <a:p>
            <a:pPr>
              <a:defRPr/>
            </a:pPr>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pitchFamily="34" charset="0"/>
                <a:cs typeface="+mn-cs"/>
              </a:defRPr>
            </a:lvl1pPr>
          </a:lstStyle>
          <a:p>
            <a:pPr>
              <a:defRPr/>
            </a:pPr>
            <a:endParaRPr lang="en-US"/>
          </a:p>
        </p:txBody>
      </p:sp>
      <p:sp>
        <p:nvSpPr>
          <p:cNvPr id="40966"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itchFamily="34" charset="0"/>
                <a:cs typeface="+mn-cs"/>
              </a:defRPr>
            </a:lvl1pPr>
          </a:lstStyle>
          <a:p>
            <a:pPr>
              <a:defRPr/>
            </a:pPr>
            <a:fld id="{0230AA6D-6674-460F-B129-5B098C941093}" type="slidenum">
              <a:rPr lang="en-US"/>
              <a:pPr>
                <a:defRPr/>
              </a:pPr>
              <a:t>‹#›</a:t>
            </a:fld>
            <a:endParaRPr lang="en-US"/>
          </a:p>
        </p:txBody>
      </p:sp>
      <p:sp>
        <p:nvSpPr>
          <p:cNvPr id="2057" name="Rectangle 9"/>
          <p:cNvSpPr>
            <a:spLocks noChangeArrowheads="1"/>
          </p:cNvSpPr>
          <p:nvPr/>
        </p:nvSpPr>
        <p:spPr bwMode="auto">
          <a:xfrm>
            <a:off x="8737600" y="152400"/>
            <a:ext cx="228600" cy="186342"/>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8" name="Rectangle 10"/>
          <p:cNvSpPr>
            <a:spLocks noChangeArrowheads="1"/>
          </p:cNvSpPr>
          <p:nvPr/>
        </p:nvSpPr>
        <p:spPr bwMode="auto">
          <a:xfrm>
            <a:off x="279400" y="152400"/>
            <a:ext cx="8455025" cy="186342"/>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9" name="Rectangle 11"/>
          <p:cNvSpPr>
            <a:spLocks noChangeArrowheads="1"/>
          </p:cNvSpPr>
          <p:nvPr/>
        </p:nvSpPr>
        <p:spPr bwMode="auto">
          <a:xfrm>
            <a:off x="279400" y="338742"/>
            <a:ext cx="8455025" cy="113090"/>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60" name="Rectangle 12"/>
          <p:cNvSpPr>
            <a:spLocks noChangeArrowheads="1"/>
          </p:cNvSpPr>
          <p:nvPr/>
        </p:nvSpPr>
        <p:spPr bwMode="auto">
          <a:xfrm>
            <a:off x="8737600" y="338742"/>
            <a:ext cx="228600" cy="110520"/>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pic>
        <p:nvPicPr>
          <p:cNvPr id="13" name="Picture 12"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96000"/>
            <a:ext cx="1169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524937"/>
      </p:ext>
    </p:extLst>
  </p:cSld>
  <p:clrMap bg1="lt1" tx1="dk1" bg2="lt2" tx2="dk2" accent1="accent1" accent2="accent2" accent3="accent3" accent4="accent4" accent5="accent5" accent6="accent6" hlink="hlink" folHlink="folHlink"/>
  <p:sldLayoutIdLst>
    <p:sldLayoutId id="2147483715" r:id="rId1"/>
    <p:sldLayoutId id="2147483716"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11/2/2016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282182069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11/2/2016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3993348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11/2/2016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95592052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3.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16.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7.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8.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19.jp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20.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21.jp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8.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9.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1.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2.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76200" y="1905000"/>
            <a:ext cx="8978900" cy="1754326"/>
          </a:xfrm>
        </p:spPr>
        <p:txBody>
          <a:bodyPr wrap="square" anchor="t" anchorCtr="1">
            <a:spAutoFit/>
          </a:bodyPr>
          <a:lstStyle/>
          <a:p>
            <a:r>
              <a:rPr lang="en-US" altLang="en-US" sz="5400" b="1" dirty="0">
                <a:latin typeface="Calibri" panose="020F0502020204030204" pitchFamily="34" charset="0"/>
              </a:rPr>
              <a:t>Information about HIV Prevention Options</a:t>
            </a:r>
            <a:endParaRPr lang="en-US" sz="5400" b="1" dirty="0">
              <a:latin typeface="Calibri" panose="020F0502020204030204" pitchFamily="34" charset="0"/>
            </a:endParaRPr>
          </a:p>
        </p:txBody>
      </p:sp>
      <p:sp>
        <p:nvSpPr>
          <p:cNvPr id="4" name="Subtitle 1"/>
          <p:cNvSpPr>
            <a:spLocks noGrp="1"/>
          </p:cNvSpPr>
          <p:nvPr>
            <p:ph type="subTitle" idx="1"/>
          </p:nvPr>
        </p:nvSpPr>
        <p:spPr>
          <a:xfrm>
            <a:off x="847725" y="4284663"/>
            <a:ext cx="7607300" cy="1175706"/>
          </a:xfrm>
        </p:spPr>
        <p:txBody>
          <a:bodyPr>
            <a:spAutoFit/>
          </a:bodyPr>
          <a:lstStyle/>
          <a:p>
            <a:r>
              <a:rPr lang="en-US" dirty="0">
                <a:solidFill>
                  <a:schemeClr val="tx1"/>
                </a:solidFill>
                <a:latin typeface="Calibri" panose="020F0502020204030204" pitchFamily="34" charset="0"/>
              </a:rPr>
              <a:t>MTN-025 (</a:t>
            </a:r>
            <a:r>
              <a:rPr lang="en-US">
                <a:solidFill>
                  <a:schemeClr val="tx1"/>
                </a:solidFill>
                <a:latin typeface="Calibri" panose="020F0502020204030204" pitchFamily="34" charset="0"/>
              </a:rPr>
              <a:t>HOPE Study)</a:t>
            </a:r>
            <a:endParaRPr lang="en-US" dirty="0">
              <a:solidFill>
                <a:schemeClr val="tx1"/>
              </a:solidFill>
              <a:latin typeface="Calibri" panose="020F0502020204030204" pitchFamily="34" charset="0"/>
            </a:endParaRPr>
          </a:p>
          <a:p>
            <a:pPr eaLnBrk="1" hangingPunct="1"/>
            <a:r>
              <a:rPr lang="en-US" altLang="en-US" dirty="0">
                <a:solidFill>
                  <a:schemeClr val="tx1"/>
                </a:solidFill>
                <a:latin typeface="Calibri" panose="020F0502020204030204" pitchFamily="34" charset="0"/>
              </a:rPr>
              <a:t>Community Education Presentation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 y="155703"/>
            <a:ext cx="4068423" cy="1403606"/>
          </a:xfrm>
          <a:prstGeom prst="rect">
            <a:avLst/>
          </a:prstGeom>
        </p:spPr>
      </p:pic>
      <p:pic>
        <p:nvPicPr>
          <p:cNvPr id="5" name="Picture 4" descr="C:\Users\amayo\AppData\Local\Microsoft\Windows\Temporary Internet Files\Content.Outlook\HHF5TJ64\Hope_Study_1Tag_PMS (0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599" y="76200"/>
            <a:ext cx="4142127" cy="1977897"/>
          </a:xfrm>
          <a:prstGeom prst="rect">
            <a:avLst/>
          </a:prstGeom>
          <a:noFill/>
          <a:ln>
            <a:noFill/>
          </a:ln>
        </p:spPr>
      </p:pic>
    </p:spTree>
    <p:extLst>
      <p:ext uri="{BB962C8B-B14F-4D97-AF65-F5344CB8AC3E}">
        <p14:creationId xmlns:p14="http://schemas.microsoft.com/office/powerpoint/2010/main" val="2689978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7" name="Title 1"/>
          <p:cNvSpPr txBox="1">
            <a:spLocks/>
          </p:cNvSpPr>
          <p:nvPr/>
        </p:nvSpPr>
        <p:spPr bwMode="auto">
          <a:xfrm>
            <a:off x="4495800" y="2133600"/>
            <a:ext cx="4191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740074"/>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a:lstStyle>
          <a:p>
            <a:pPr algn="l" eaLnBrk="1" hangingPunct="1"/>
            <a:br>
              <a:rPr lang="en-US" sz="3000" b="1" dirty="0">
                <a:latin typeface="Calibri" panose="020F0502020204030204" pitchFamily="34" charset="0"/>
              </a:rPr>
            </a:br>
            <a:endParaRPr lang="en-US" sz="3000" b="1" dirty="0">
              <a:solidFill>
                <a:srgbClr val="669900"/>
              </a:solidFill>
              <a:latin typeface="Calibri" panose="020F0502020204030204" pitchFamily="34" charset="0"/>
            </a:endParaRPr>
          </a:p>
          <a:p>
            <a:pPr algn="l" eaLnBrk="1" hangingPunct="1">
              <a:spcAft>
                <a:spcPts val="800"/>
              </a:spcAft>
            </a:pPr>
            <a:r>
              <a:rPr lang="en-US" sz="3000" b="1" dirty="0">
                <a:solidFill>
                  <a:srgbClr val="669900"/>
                </a:solidFill>
                <a:latin typeface="Calibri" panose="020F0502020204030204" pitchFamily="34" charset="0"/>
              </a:rPr>
              <a:t>Men who are circumcised are about half as likely to get HIV as men who are not circumcised.</a:t>
            </a:r>
          </a:p>
          <a:p>
            <a:pPr algn="l" eaLnBrk="1" hangingPunct="1">
              <a:spcAft>
                <a:spcPts val="800"/>
              </a:spcAft>
            </a:pPr>
            <a:r>
              <a:rPr lang="en-US" sz="3000" b="1" dirty="0">
                <a:solidFill>
                  <a:srgbClr val="669900"/>
                </a:solidFill>
                <a:latin typeface="Calibri" panose="020F0502020204030204" pitchFamily="34" charset="0"/>
              </a:rPr>
              <a:t>Male circumcision does not protect women from getting HIV.</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8124" t="20090" r="1785" b="17968"/>
          <a:stretch/>
        </p:blipFill>
        <p:spPr>
          <a:xfrm>
            <a:off x="304800" y="2590800"/>
            <a:ext cx="3844345" cy="2819400"/>
          </a:xfrm>
          <a:prstGeom prst="rect">
            <a:avLst/>
          </a:prstGeom>
        </p:spPr>
      </p:pic>
      <p:sp>
        <p:nvSpPr>
          <p:cNvPr id="3" name="TextBox 2"/>
          <p:cNvSpPr txBox="1"/>
          <p:nvPr/>
        </p:nvSpPr>
        <p:spPr>
          <a:xfrm>
            <a:off x="304800" y="152400"/>
            <a:ext cx="8661416" cy="1446550"/>
          </a:xfrm>
          <a:prstGeom prst="rect">
            <a:avLst/>
          </a:prstGeom>
          <a:noFill/>
        </p:spPr>
        <p:txBody>
          <a:bodyPr wrap="square" rtlCol="0">
            <a:spAutoFit/>
          </a:bodyPr>
          <a:lstStyle/>
          <a:p>
            <a:pPr algn="ctr"/>
            <a:r>
              <a:rPr lang="en-US" sz="4400" b="1" dirty="0">
                <a:solidFill>
                  <a:srgbClr val="740074"/>
                </a:solidFill>
                <a:latin typeface="Calibri" panose="020F0502020204030204" pitchFamily="34" charset="0"/>
              </a:rPr>
              <a:t>Encourage your partner to </a:t>
            </a:r>
          </a:p>
          <a:p>
            <a:pPr algn="ctr"/>
            <a:r>
              <a:rPr lang="en-US" sz="4400" b="1" dirty="0">
                <a:solidFill>
                  <a:srgbClr val="740074"/>
                </a:solidFill>
                <a:latin typeface="Calibri" panose="020F0502020204030204" pitchFamily="34" charset="0"/>
              </a:rPr>
              <a:t>get circumcised</a:t>
            </a:r>
            <a:endParaRPr lang="en-US" sz="4400" dirty="0"/>
          </a:p>
        </p:txBody>
      </p:sp>
    </p:spTree>
    <p:custDataLst>
      <p:tags r:id="rId1"/>
    </p:custDataLst>
    <p:extLst>
      <p:ext uri="{BB962C8B-B14F-4D97-AF65-F5344CB8AC3E}">
        <p14:creationId xmlns:p14="http://schemas.microsoft.com/office/powerpoint/2010/main" val="1922305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6412990"/>
            <a:ext cx="812816" cy="280422"/>
          </a:xfrm>
          <a:prstGeom prst="rect">
            <a:avLst/>
          </a:prstGeom>
        </p:spPr>
      </p:pic>
      <p:sp>
        <p:nvSpPr>
          <p:cNvPr id="7" name="Title 1"/>
          <p:cNvSpPr txBox="1">
            <a:spLocks/>
          </p:cNvSpPr>
          <p:nvPr/>
        </p:nvSpPr>
        <p:spPr bwMode="auto">
          <a:xfrm>
            <a:off x="381000" y="0"/>
            <a:ext cx="8458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740074"/>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a:lstStyle>
          <a:p>
            <a:pPr eaLnBrk="1" hangingPunct="1"/>
            <a:r>
              <a:rPr lang="en-US" sz="3200" b="1" dirty="0">
                <a:latin typeface="Calibri" panose="020F0502020204030204" pitchFamily="34" charset="0"/>
              </a:rPr>
              <a:t>If your partner is HIV positive, encourage them to be adherent to their HIV medications</a:t>
            </a:r>
            <a:br>
              <a:rPr lang="en-US" sz="3000" b="1" dirty="0">
                <a:latin typeface="Calibri" panose="020F0502020204030204" pitchFamily="34" charset="0"/>
              </a:rPr>
            </a:br>
            <a:endParaRPr lang="en-US" sz="3000" b="1" dirty="0">
              <a:solidFill>
                <a:srgbClr val="669900"/>
              </a:solidFill>
              <a:latin typeface="Calibri" panose="020F050202020403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1802933"/>
            <a:ext cx="6934200" cy="4627587"/>
          </a:xfrm>
          <a:prstGeom prst="rect">
            <a:avLst/>
          </a:prstGeom>
        </p:spPr>
      </p:pic>
    </p:spTree>
    <p:custDataLst>
      <p:tags r:id="rId1"/>
    </p:custDataLst>
    <p:extLst>
      <p:ext uri="{BB962C8B-B14F-4D97-AF65-F5344CB8AC3E}">
        <p14:creationId xmlns:p14="http://schemas.microsoft.com/office/powerpoint/2010/main" val="2343749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0"/>
            <a:ext cx="4191000" cy="3276600"/>
          </a:xfrm>
        </p:spPr>
        <p:txBody>
          <a:bodyPr/>
          <a:lstStyle/>
          <a:p>
            <a:pPr algn="r"/>
            <a:r>
              <a:rPr lang="en-GB" sz="3500" b="1" dirty="0">
                <a:solidFill>
                  <a:srgbClr val="669900"/>
                </a:solidFill>
                <a:latin typeface="Calibri" panose="020F0502020204030204" pitchFamily="34" charset="0"/>
              </a:rPr>
              <a:t>Although all options may not be possible for all women</a:t>
            </a:r>
            <a:r>
              <a:rPr lang="en-GB" sz="3500" b="1" dirty="0">
                <a:latin typeface="Calibri" panose="020F0502020204030204" pitchFamily="34" charset="0"/>
              </a:rPr>
              <a:t>, the more of these things you can do, the more you reduce your chance of getting HIV.</a:t>
            </a:r>
            <a:endParaRPr lang="en-US" sz="3500" dirty="0">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Rectangle 4"/>
          <p:cNvSpPr/>
          <p:nvPr/>
        </p:nvSpPr>
        <p:spPr>
          <a:xfrm>
            <a:off x="138545" y="96642"/>
            <a:ext cx="8813816" cy="1169551"/>
          </a:xfrm>
          <a:prstGeom prst="rect">
            <a:avLst/>
          </a:prstGeom>
        </p:spPr>
        <p:txBody>
          <a:bodyPr wrap="square">
            <a:spAutoFit/>
          </a:bodyPr>
          <a:lstStyle/>
          <a:p>
            <a:pPr lvl="0" algn="ctr" eaLnBrk="1" hangingPunct="1"/>
            <a:br>
              <a:rPr lang="en-US" sz="3500" b="1" dirty="0">
                <a:solidFill>
                  <a:srgbClr val="740074"/>
                </a:solidFill>
                <a:latin typeface="Calibri" panose="020F0502020204030204" pitchFamily="34" charset="0"/>
              </a:rPr>
            </a:br>
            <a:endParaRPr lang="en-US" sz="3500" b="1" dirty="0">
              <a:solidFill>
                <a:srgbClr val="740074"/>
              </a:solidFill>
              <a:latin typeface="Calibri" panose="020F050202020403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200" y="2286000"/>
            <a:ext cx="4078147" cy="2793492"/>
          </a:xfrm>
          <a:prstGeom prst="rect">
            <a:avLst/>
          </a:prstGeom>
        </p:spPr>
      </p:pic>
    </p:spTree>
    <p:custDataLst>
      <p:tags r:id="rId1"/>
    </p:custDataLst>
    <p:extLst>
      <p:ext uri="{BB962C8B-B14F-4D97-AF65-F5344CB8AC3E}">
        <p14:creationId xmlns:p14="http://schemas.microsoft.com/office/powerpoint/2010/main" val="768276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37616" cy="1524000"/>
          </a:xfrm>
        </p:spPr>
        <p:txBody>
          <a:bodyPr/>
          <a:lstStyle/>
          <a:p>
            <a:r>
              <a:rPr lang="en-US" sz="4000" b="1" dirty="0">
                <a:latin typeface="Calibri" panose="020F0502020204030204" pitchFamily="34" charset="0"/>
              </a:rPr>
              <a:t>Additional information about condoms</a:t>
            </a:r>
            <a:endParaRPr lang="en-US" sz="4000" dirty="0">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3" name="Rectangle 2"/>
          <p:cNvSpPr/>
          <p:nvPr/>
        </p:nvSpPr>
        <p:spPr>
          <a:xfrm>
            <a:off x="609600" y="1992126"/>
            <a:ext cx="5257800" cy="4175502"/>
          </a:xfrm>
          <a:prstGeom prst="rect">
            <a:avLst/>
          </a:prstGeom>
        </p:spPr>
        <p:txBody>
          <a:bodyPr wrap="square">
            <a:spAutoFit/>
          </a:bodyPr>
          <a:lstStyle/>
          <a:p>
            <a:pPr marL="0" indent="0">
              <a:lnSpc>
                <a:spcPct val="90000"/>
              </a:lnSpc>
              <a:spcAft>
                <a:spcPts val="800"/>
              </a:spcAft>
              <a:buNone/>
            </a:pPr>
            <a:r>
              <a:rPr lang="en-US" sz="2800" b="1" dirty="0">
                <a:solidFill>
                  <a:srgbClr val="740074"/>
                </a:solidFill>
                <a:latin typeface="Calibri" panose="020F0502020204030204" pitchFamily="34" charset="0"/>
              </a:rPr>
              <a:t>Condoms protect against HIV infection from vaginal and anal sex.</a:t>
            </a:r>
          </a:p>
          <a:p>
            <a:pPr marL="0" indent="0">
              <a:lnSpc>
                <a:spcPct val="90000"/>
              </a:lnSpc>
              <a:spcAft>
                <a:spcPts val="800"/>
              </a:spcAft>
              <a:buNone/>
            </a:pPr>
            <a:r>
              <a:rPr lang="en-US" sz="2800" b="1" dirty="0">
                <a:solidFill>
                  <a:srgbClr val="669900"/>
                </a:solidFill>
                <a:latin typeface="Calibri" panose="020F0502020204030204" pitchFamily="34" charset="0"/>
              </a:rPr>
              <a:t>The </a:t>
            </a:r>
            <a:r>
              <a:rPr lang="en-US" sz="2800" b="1" dirty="0" err="1">
                <a:solidFill>
                  <a:srgbClr val="669900"/>
                </a:solidFill>
                <a:latin typeface="Calibri" panose="020F0502020204030204" pitchFamily="34" charset="0"/>
              </a:rPr>
              <a:t>dapivirine</a:t>
            </a:r>
            <a:r>
              <a:rPr lang="en-US" sz="2800" b="1" dirty="0">
                <a:solidFill>
                  <a:srgbClr val="669900"/>
                </a:solidFill>
                <a:latin typeface="Calibri" panose="020F0502020204030204" pitchFamily="34" charset="0"/>
              </a:rPr>
              <a:t> ring reduces the risk of HIV acquired through vaginal sex.</a:t>
            </a:r>
          </a:p>
          <a:p>
            <a:pPr marL="0" indent="0">
              <a:lnSpc>
                <a:spcPct val="90000"/>
              </a:lnSpc>
              <a:spcAft>
                <a:spcPts val="800"/>
              </a:spcAft>
              <a:buNone/>
            </a:pPr>
            <a:r>
              <a:rPr lang="en-US" sz="2800" b="1" dirty="0">
                <a:solidFill>
                  <a:srgbClr val="669900"/>
                </a:solidFill>
                <a:latin typeface="Calibri" panose="020F0502020204030204" pitchFamily="34" charset="0"/>
              </a:rPr>
              <a:t>The ring was not designed to protect from HIV transmission through anal sex and should never be used rectally. </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432" t="3434" r="29470" b="19431"/>
          <a:stretch/>
        </p:blipFill>
        <p:spPr>
          <a:xfrm>
            <a:off x="5562599" y="3124199"/>
            <a:ext cx="3124201" cy="2343151"/>
          </a:xfrm>
          <a:prstGeom prst="rect">
            <a:avLst/>
          </a:prstGeom>
        </p:spPr>
      </p:pic>
    </p:spTree>
    <p:custDataLst>
      <p:tags r:id="rId1"/>
    </p:custDataLst>
    <p:extLst>
      <p:ext uri="{BB962C8B-B14F-4D97-AF65-F5344CB8AC3E}">
        <p14:creationId xmlns:p14="http://schemas.microsoft.com/office/powerpoint/2010/main" val="287679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Content Placeholder 2"/>
          <p:cNvSpPr txBox="1">
            <a:spLocks/>
          </p:cNvSpPr>
          <p:nvPr/>
        </p:nvSpPr>
        <p:spPr bwMode="auto">
          <a:xfrm>
            <a:off x="4419600" y="1588012"/>
            <a:ext cx="4546616"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0"/>
              </a:spcBef>
              <a:spcAft>
                <a:spcPts val="800"/>
              </a:spcAft>
              <a:buNone/>
            </a:pPr>
            <a:r>
              <a:rPr lang="en-US" b="1" dirty="0">
                <a:solidFill>
                  <a:srgbClr val="740074"/>
                </a:solidFill>
                <a:latin typeface="Calibri" panose="020F0502020204030204" pitchFamily="34" charset="0"/>
              </a:rPr>
              <a:t>Condoms Protect Against Pregnancy and Other STIs.</a:t>
            </a:r>
          </a:p>
          <a:p>
            <a:pPr marL="0" indent="0" eaLnBrk="1" hangingPunct="1">
              <a:spcBef>
                <a:spcPts val="0"/>
              </a:spcBef>
              <a:spcAft>
                <a:spcPts val="800"/>
              </a:spcAft>
              <a:buNone/>
            </a:pPr>
            <a:r>
              <a:rPr lang="en-US" sz="2800" b="1" dirty="0">
                <a:solidFill>
                  <a:srgbClr val="669900"/>
                </a:solidFill>
                <a:latin typeface="Calibri" panose="020F0502020204030204" pitchFamily="34" charset="0"/>
              </a:rPr>
              <a:t>When used consistently and correctly, latex condoms are the best way to protect against other STIs such as </a:t>
            </a:r>
            <a:r>
              <a:rPr lang="en-US" sz="2800" b="1" dirty="0" err="1">
                <a:solidFill>
                  <a:srgbClr val="669900"/>
                </a:solidFill>
                <a:latin typeface="Calibri" panose="020F0502020204030204" pitchFamily="34" charset="0"/>
              </a:rPr>
              <a:t>gonorrhoea</a:t>
            </a:r>
            <a:r>
              <a:rPr lang="en-US" sz="2800" b="1" dirty="0">
                <a:solidFill>
                  <a:srgbClr val="669900"/>
                </a:solidFill>
                <a:latin typeface="Calibri" panose="020F0502020204030204" pitchFamily="34" charset="0"/>
              </a:rPr>
              <a:t>, chlamydia, or trichomonas. </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3907" r="6798"/>
          <a:stretch/>
        </p:blipFill>
        <p:spPr>
          <a:xfrm>
            <a:off x="457200" y="2743200"/>
            <a:ext cx="3580042" cy="2747962"/>
          </a:xfrm>
          <a:prstGeom prst="rect">
            <a:avLst/>
          </a:prstGeom>
        </p:spPr>
      </p:pic>
      <p:sp>
        <p:nvSpPr>
          <p:cNvPr id="3" name="Rectangle 2"/>
          <p:cNvSpPr/>
          <p:nvPr/>
        </p:nvSpPr>
        <p:spPr>
          <a:xfrm>
            <a:off x="355616" y="457200"/>
            <a:ext cx="8610600" cy="707886"/>
          </a:xfrm>
          <a:prstGeom prst="rect">
            <a:avLst/>
          </a:prstGeom>
        </p:spPr>
        <p:txBody>
          <a:bodyPr wrap="square">
            <a:spAutoFit/>
          </a:bodyPr>
          <a:lstStyle/>
          <a:p>
            <a:r>
              <a:rPr lang="en-US" sz="4000" b="1" dirty="0">
                <a:solidFill>
                  <a:srgbClr val="740074"/>
                </a:solidFill>
                <a:latin typeface="Calibri" panose="020F0502020204030204" pitchFamily="34" charset="0"/>
                <a:ea typeface="+mj-ea"/>
                <a:cs typeface="+mj-cs"/>
              </a:rPr>
              <a:t>Additional information about condoms</a:t>
            </a:r>
            <a:endParaRPr lang="en-US" sz="4000" dirty="0">
              <a:latin typeface="Calibri" panose="020F0502020204030204" pitchFamily="34" charset="0"/>
            </a:endParaRPr>
          </a:p>
        </p:txBody>
      </p:sp>
    </p:spTree>
    <p:custDataLst>
      <p:tags r:id="rId1"/>
    </p:custDataLst>
    <p:extLst>
      <p:ext uri="{BB962C8B-B14F-4D97-AF65-F5344CB8AC3E}">
        <p14:creationId xmlns:p14="http://schemas.microsoft.com/office/powerpoint/2010/main" val="238964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Content Placeholder 2"/>
          <p:cNvSpPr txBox="1">
            <a:spLocks/>
          </p:cNvSpPr>
          <p:nvPr/>
        </p:nvSpPr>
        <p:spPr bwMode="auto">
          <a:xfrm>
            <a:off x="578224" y="228600"/>
            <a:ext cx="7803776"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lnSpc>
                <a:spcPct val="90000"/>
              </a:lnSpc>
              <a:buNone/>
            </a:pPr>
            <a:r>
              <a:rPr lang="en-US" sz="4400" b="1" dirty="0">
                <a:solidFill>
                  <a:srgbClr val="740074"/>
                </a:solidFill>
                <a:latin typeface="Calibri" panose="020F0502020204030204" pitchFamily="34" charset="0"/>
              </a:rPr>
              <a:t>How to Correctly and Consistently Use Condoms</a:t>
            </a:r>
            <a:endParaRPr lang="en-US" sz="2800" b="1" dirty="0">
              <a:solidFill>
                <a:srgbClr val="669900"/>
              </a:solidFill>
              <a:latin typeface="Calibri" panose="020F0502020204030204" pitchFamily="34" charset="0"/>
            </a:endParaRPr>
          </a:p>
        </p:txBody>
      </p:sp>
      <p:sp>
        <p:nvSpPr>
          <p:cNvPr id="7" name="Content Placeholder 2"/>
          <p:cNvSpPr txBox="1">
            <a:spLocks/>
          </p:cNvSpPr>
          <p:nvPr/>
        </p:nvSpPr>
        <p:spPr bwMode="auto">
          <a:xfrm>
            <a:off x="457200" y="2514600"/>
            <a:ext cx="441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90000"/>
              </a:lnSpc>
              <a:buNone/>
            </a:pPr>
            <a:r>
              <a:rPr lang="en-US" sz="3600" b="1" dirty="0">
                <a:solidFill>
                  <a:srgbClr val="669900"/>
                </a:solidFill>
                <a:latin typeface="Calibri" panose="020F0502020204030204" pitchFamily="34" charset="0"/>
              </a:rPr>
              <a:t>Use a new condom with each sex act (oral, vaginal, and anal).</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1111" t="3334" b="22222"/>
          <a:stretch/>
        </p:blipFill>
        <p:spPr>
          <a:xfrm>
            <a:off x="4457045" y="1905000"/>
            <a:ext cx="3924955" cy="3981997"/>
          </a:xfrm>
          <a:prstGeom prst="rect">
            <a:avLst/>
          </a:prstGeom>
        </p:spPr>
      </p:pic>
    </p:spTree>
    <p:custDataLst>
      <p:tags r:id="rId1"/>
    </p:custDataLst>
    <p:extLst>
      <p:ext uri="{BB962C8B-B14F-4D97-AF65-F5344CB8AC3E}">
        <p14:creationId xmlns:p14="http://schemas.microsoft.com/office/powerpoint/2010/main" val="3968705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Content Placeholder 2"/>
          <p:cNvSpPr txBox="1">
            <a:spLocks/>
          </p:cNvSpPr>
          <p:nvPr/>
        </p:nvSpPr>
        <p:spPr bwMode="auto">
          <a:xfrm>
            <a:off x="578224" y="228600"/>
            <a:ext cx="7803776"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lnSpc>
                <a:spcPct val="90000"/>
              </a:lnSpc>
              <a:buNone/>
            </a:pPr>
            <a:r>
              <a:rPr lang="en-US" sz="4400" b="1" dirty="0">
                <a:solidFill>
                  <a:srgbClr val="740074"/>
                </a:solidFill>
                <a:latin typeface="Calibri" panose="020F0502020204030204" pitchFamily="34" charset="0"/>
              </a:rPr>
              <a:t>How to Correctly and Consistently Use Condoms</a:t>
            </a:r>
            <a:endParaRPr lang="en-US" sz="2800" b="1" dirty="0">
              <a:solidFill>
                <a:srgbClr val="669900"/>
              </a:solidFill>
              <a:latin typeface="Calibri" panose="020F0502020204030204" pitchFamily="34" charset="0"/>
            </a:endParaRPr>
          </a:p>
        </p:txBody>
      </p:sp>
      <p:sp>
        <p:nvSpPr>
          <p:cNvPr id="7" name="Content Placeholder 2"/>
          <p:cNvSpPr txBox="1">
            <a:spLocks/>
          </p:cNvSpPr>
          <p:nvPr/>
        </p:nvSpPr>
        <p:spPr bwMode="auto">
          <a:xfrm>
            <a:off x="4536831" y="2133600"/>
            <a:ext cx="460716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0"/>
              </a:spcBef>
              <a:spcAft>
                <a:spcPts val="800"/>
              </a:spcAft>
              <a:buNone/>
            </a:pPr>
            <a:r>
              <a:rPr lang="en-US" sz="2800" b="1" dirty="0">
                <a:solidFill>
                  <a:srgbClr val="669900"/>
                </a:solidFill>
                <a:latin typeface="Calibri" panose="020F0502020204030204" pitchFamily="34" charset="0"/>
              </a:rPr>
              <a:t>Carefully handle the condom to avoid damaging it with fingernails, teeth, or other sharp objects.</a:t>
            </a:r>
          </a:p>
          <a:p>
            <a:pPr marL="0" indent="0" eaLnBrk="1" hangingPunct="1">
              <a:spcBef>
                <a:spcPts val="0"/>
              </a:spcBef>
              <a:spcAft>
                <a:spcPts val="800"/>
              </a:spcAft>
              <a:buNone/>
            </a:pPr>
            <a:r>
              <a:rPr lang="en-US" sz="2800" b="1" dirty="0">
                <a:solidFill>
                  <a:srgbClr val="669900"/>
                </a:solidFill>
                <a:latin typeface="Calibri" panose="020F0502020204030204" pitchFamily="34" charset="0"/>
              </a:rPr>
              <a:t>Put the condom on after the penis is erect and before any genital, oral, or anal contact with the partner.</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325" y="2438400"/>
            <a:ext cx="4185920" cy="3139440"/>
          </a:xfrm>
          <a:prstGeom prst="rect">
            <a:avLst/>
          </a:prstGeom>
        </p:spPr>
      </p:pic>
    </p:spTree>
    <p:custDataLst>
      <p:tags r:id="rId1"/>
    </p:custDataLst>
    <p:extLst>
      <p:ext uri="{BB962C8B-B14F-4D97-AF65-F5344CB8AC3E}">
        <p14:creationId xmlns:p14="http://schemas.microsoft.com/office/powerpoint/2010/main" val="2769506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Content Placeholder 2"/>
          <p:cNvSpPr txBox="1">
            <a:spLocks/>
          </p:cNvSpPr>
          <p:nvPr/>
        </p:nvSpPr>
        <p:spPr bwMode="auto">
          <a:xfrm>
            <a:off x="578224" y="228600"/>
            <a:ext cx="7803776"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lnSpc>
                <a:spcPct val="90000"/>
              </a:lnSpc>
              <a:buNone/>
            </a:pPr>
            <a:r>
              <a:rPr lang="en-US" sz="4400" b="1" dirty="0">
                <a:solidFill>
                  <a:srgbClr val="740074"/>
                </a:solidFill>
                <a:latin typeface="Calibri" panose="020F0502020204030204" pitchFamily="34" charset="0"/>
              </a:rPr>
              <a:t>How to Correctly and Consistently Use Condoms</a:t>
            </a:r>
            <a:endParaRPr lang="en-US" sz="2800" b="1" dirty="0">
              <a:solidFill>
                <a:srgbClr val="669900"/>
              </a:solidFill>
              <a:latin typeface="Calibri" panose="020F0502020204030204" pitchFamily="34" charset="0"/>
            </a:endParaRPr>
          </a:p>
        </p:txBody>
      </p:sp>
      <p:sp>
        <p:nvSpPr>
          <p:cNvPr id="7" name="Content Placeholder 2"/>
          <p:cNvSpPr txBox="1">
            <a:spLocks/>
          </p:cNvSpPr>
          <p:nvPr/>
        </p:nvSpPr>
        <p:spPr bwMode="auto">
          <a:xfrm>
            <a:off x="381000" y="2066319"/>
            <a:ext cx="4386096" cy="393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0"/>
              </a:spcBef>
              <a:spcAft>
                <a:spcPts val="800"/>
              </a:spcAft>
              <a:buNone/>
            </a:pPr>
            <a:r>
              <a:rPr lang="en-US" sz="2800" b="1" dirty="0">
                <a:solidFill>
                  <a:srgbClr val="669900"/>
                </a:solidFill>
                <a:latin typeface="Calibri" panose="020F0502020204030204" pitchFamily="34" charset="0"/>
              </a:rPr>
              <a:t>Ensure adequate lubrication during vaginal and anal sex, but use only water-based lubricants (like K-Y Jelly) with latex condoms.</a:t>
            </a:r>
          </a:p>
          <a:p>
            <a:pPr marL="0" indent="0" eaLnBrk="1" hangingPunct="1">
              <a:spcBef>
                <a:spcPts val="0"/>
              </a:spcBef>
              <a:spcAft>
                <a:spcPts val="800"/>
              </a:spcAft>
              <a:buNone/>
            </a:pPr>
            <a:r>
              <a:rPr lang="en-US" sz="2800" b="1" dirty="0">
                <a:solidFill>
                  <a:srgbClr val="669900"/>
                </a:solidFill>
                <a:latin typeface="Calibri" panose="020F0502020204030204" pitchFamily="34" charset="0"/>
              </a:rPr>
              <a:t>Oil-based lubricants (like Vaseline or body lotion) will damage condoms.</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0000" t="14445" r="40000" b="10701"/>
          <a:stretch/>
        </p:blipFill>
        <p:spPr>
          <a:xfrm>
            <a:off x="5029200" y="1890776"/>
            <a:ext cx="3657600" cy="4106846"/>
          </a:xfrm>
          <a:prstGeom prst="rect">
            <a:avLst/>
          </a:prstGeom>
        </p:spPr>
      </p:pic>
    </p:spTree>
    <p:custDataLst>
      <p:tags r:id="rId1"/>
    </p:custDataLst>
    <p:extLst>
      <p:ext uri="{BB962C8B-B14F-4D97-AF65-F5344CB8AC3E}">
        <p14:creationId xmlns:p14="http://schemas.microsoft.com/office/powerpoint/2010/main" val="4035215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Content Placeholder 2"/>
          <p:cNvSpPr txBox="1">
            <a:spLocks/>
          </p:cNvSpPr>
          <p:nvPr/>
        </p:nvSpPr>
        <p:spPr bwMode="auto">
          <a:xfrm>
            <a:off x="578224" y="228600"/>
            <a:ext cx="7803776"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lnSpc>
                <a:spcPct val="90000"/>
              </a:lnSpc>
              <a:buNone/>
            </a:pPr>
            <a:r>
              <a:rPr lang="en-US" sz="4400" b="1" dirty="0">
                <a:solidFill>
                  <a:srgbClr val="740074"/>
                </a:solidFill>
                <a:latin typeface="Calibri" panose="020F0502020204030204" pitchFamily="34" charset="0"/>
              </a:rPr>
              <a:t>How to Correctly and Consistently Use Condoms</a:t>
            </a:r>
            <a:endParaRPr lang="en-US" sz="2800" b="1" dirty="0">
              <a:solidFill>
                <a:srgbClr val="669900"/>
              </a:solidFill>
              <a:latin typeface="Calibri" panose="020F0502020204030204" pitchFamily="34" charset="0"/>
            </a:endParaRPr>
          </a:p>
        </p:txBody>
      </p:sp>
      <p:sp>
        <p:nvSpPr>
          <p:cNvPr id="7" name="Content Placeholder 2"/>
          <p:cNvSpPr txBox="1">
            <a:spLocks/>
          </p:cNvSpPr>
          <p:nvPr/>
        </p:nvSpPr>
        <p:spPr bwMode="auto">
          <a:xfrm>
            <a:off x="787383" y="2286000"/>
            <a:ext cx="7594617" cy="363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90000"/>
              </a:lnSpc>
              <a:buNone/>
            </a:pPr>
            <a:r>
              <a:rPr lang="en-US" sz="3600" b="1" dirty="0">
                <a:solidFill>
                  <a:srgbClr val="669900"/>
                </a:solidFill>
                <a:latin typeface="Calibri" panose="020F0502020204030204" pitchFamily="34" charset="0"/>
              </a:rPr>
              <a:t>To prevent the condom from slipping off, hold the condom firmly against the base of the penis during withdrawal, and withdraw the penis while it is still erect.</a:t>
            </a:r>
          </a:p>
        </p:txBody>
      </p:sp>
    </p:spTree>
    <p:custDataLst>
      <p:tags r:id="rId1"/>
    </p:custDataLst>
    <p:extLst>
      <p:ext uri="{BB962C8B-B14F-4D97-AF65-F5344CB8AC3E}">
        <p14:creationId xmlns:p14="http://schemas.microsoft.com/office/powerpoint/2010/main" val="1622022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43434" b="7215"/>
          <a:stretch/>
        </p:blipFill>
        <p:spPr>
          <a:xfrm>
            <a:off x="439643" y="2514135"/>
            <a:ext cx="3345393" cy="4179277"/>
          </a:xfrm>
          <a:prstGeom prst="rect">
            <a:avLst/>
          </a:prstGeom>
        </p:spPr>
      </p:pic>
      <p:sp>
        <p:nvSpPr>
          <p:cNvPr id="10" name="Oval Callout 9"/>
          <p:cNvSpPr/>
          <p:nvPr/>
        </p:nvSpPr>
        <p:spPr>
          <a:xfrm>
            <a:off x="3124200" y="152400"/>
            <a:ext cx="5842016" cy="3886200"/>
          </a:xfrm>
          <a:prstGeom prst="wedgeEllipseCallout">
            <a:avLst/>
          </a:prstGeom>
          <a:solidFill>
            <a:srgbClr val="92D05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6" name="Rectangle 5"/>
          <p:cNvSpPr/>
          <p:nvPr/>
        </p:nvSpPr>
        <p:spPr>
          <a:xfrm>
            <a:off x="3181284" y="5181600"/>
            <a:ext cx="3600516" cy="620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505200" y="404018"/>
            <a:ext cx="5029199" cy="3558382"/>
          </a:xfrm>
        </p:spPr>
        <p:txBody>
          <a:bodyPr/>
          <a:lstStyle/>
          <a:p>
            <a:r>
              <a:rPr lang="en-US" altLang="en-US" sz="4000" b="1" dirty="0">
                <a:solidFill>
                  <a:srgbClr val="740074"/>
                </a:solidFill>
              </a:rPr>
              <a:t>If you have questions or need more information, </a:t>
            </a:r>
            <a:r>
              <a:rPr lang="en-US" altLang="en-US" sz="4000" b="1" dirty="0">
                <a:solidFill>
                  <a:srgbClr val="740074"/>
                </a:solidFill>
                <a:latin typeface="Calibri" panose="020F0502020204030204" pitchFamily="34" charset="0"/>
              </a:rPr>
              <a:t>please</a:t>
            </a:r>
            <a:r>
              <a:rPr lang="en-US" altLang="en-US" sz="4000" b="1" dirty="0">
                <a:solidFill>
                  <a:srgbClr val="740074"/>
                </a:solidFill>
              </a:rPr>
              <a:t> visit the study clinic.</a:t>
            </a:r>
            <a:endParaRPr lang="en-US" sz="4000" b="1" dirty="0">
              <a:solidFill>
                <a:srgbClr val="740074"/>
              </a:solidFill>
            </a:endParaRPr>
          </a:p>
        </p:txBody>
      </p:sp>
    </p:spTree>
    <p:extLst>
      <p:ext uri="{BB962C8B-B14F-4D97-AF65-F5344CB8AC3E}">
        <p14:creationId xmlns:p14="http://schemas.microsoft.com/office/powerpoint/2010/main" val="3766216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10" name="Rectangle 9"/>
          <p:cNvSpPr/>
          <p:nvPr/>
        </p:nvSpPr>
        <p:spPr>
          <a:xfrm>
            <a:off x="1752600" y="1450629"/>
            <a:ext cx="7391400" cy="1524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609600" y="152400"/>
            <a:ext cx="8077200" cy="1265238"/>
          </a:xfrm>
        </p:spPr>
        <p:txBody>
          <a:bodyPr/>
          <a:lstStyle/>
          <a:p>
            <a:r>
              <a:rPr lang="en-GB" b="1" dirty="0">
                <a:latin typeface="Calibri" panose="020F0502020204030204" pitchFamily="34" charset="0"/>
              </a:rPr>
              <a:t>Options for HIV Prevention</a:t>
            </a:r>
            <a:endParaRPr lang="en-US" b="1" dirty="0">
              <a:latin typeface="Calibri" panose="020F0502020204030204" pitchFamily="34" charset="0"/>
            </a:endParaRPr>
          </a:p>
        </p:txBody>
      </p:sp>
      <p:sp>
        <p:nvSpPr>
          <p:cNvPr id="8" name="Content Placeholder 2"/>
          <p:cNvSpPr>
            <a:spLocks noGrp="1"/>
          </p:cNvSpPr>
          <p:nvPr>
            <p:ph idx="1"/>
          </p:nvPr>
        </p:nvSpPr>
        <p:spPr>
          <a:xfrm>
            <a:off x="228600" y="2324416"/>
            <a:ext cx="8209581" cy="2751043"/>
          </a:xfrm>
        </p:spPr>
        <p:txBody>
          <a:bodyPr/>
          <a:lstStyle/>
          <a:p>
            <a:pPr marL="0" indent="0" eaLnBrk="1" hangingPunct="1">
              <a:spcBef>
                <a:spcPts val="0"/>
              </a:spcBef>
              <a:spcAft>
                <a:spcPts val="800"/>
              </a:spcAft>
              <a:buNone/>
            </a:pPr>
            <a:r>
              <a:rPr lang="en-US" b="1" dirty="0">
                <a:solidFill>
                  <a:srgbClr val="669900"/>
                </a:solidFill>
                <a:latin typeface="Calibri" panose="020F0502020204030204" pitchFamily="34" charset="0"/>
              </a:rPr>
              <a:t>There are many things you can do to reduce your or your partner’s risk of HIV.</a:t>
            </a:r>
          </a:p>
          <a:p>
            <a:pPr marL="0" indent="0" eaLnBrk="1" hangingPunct="1">
              <a:spcBef>
                <a:spcPts val="0"/>
              </a:spcBef>
              <a:spcAft>
                <a:spcPts val="800"/>
              </a:spcAft>
              <a:buNone/>
            </a:pPr>
            <a:r>
              <a:rPr lang="en-US" b="1" dirty="0">
                <a:solidFill>
                  <a:srgbClr val="669900"/>
                </a:solidFill>
                <a:latin typeface="Calibri" panose="020F0502020204030204" pitchFamily="34" charset="0"/>
              </a:rPr>
              <a:t>Counsellors want to help you understand all of the following options for HIV prevention so you can choose which method(s) will work best for you:</a:t>
            </a:r>
          </a:p>
          <a:p>
            <a:pPr marL="0" indent="0" eaLnBrk="1" hangingPunct="1">
              <a:buNone/>
            </a:pPr>
            <a:endParaRPr lang="en-US" b="1" dirty="0">
              <a:solidFill>
                <a:srgbClr val="669900"/>
              </a:solidFill>
              <a:latin typeface="Calibri" panose="020F0502020204030204" pitchFamily="34" charset="0"/>
            </a:endParaRPr>
          </a:p>
        </p:txBody>
      </p:sp>
    </p:spTree>
    <p:extLst>
      <p:ext uri="{BB962C8B-B14F-4D97-AF65-F5344CB8AC3E}">
        <p14:creationId xmlns:p14="http://schemas.microsoft.com/office/powerpoint/2010/main" val="235894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1782128"/>
            <a:ext cx="4419600" cy="4385500"/>
          </a:xfrm>
        </p:spPr>
        <p:txBody>
          <a:bodyPr/>
          <a:lstStyle/>
          <a:p>
            <a:pPr algn="l">
              <a:spcAft>
                <a:spcPts val="800"/>
              </a:spcAft>
            </a:pPr>
            <a:r>
              <a:rPr lang="en-US" sz="3000" b="1" dirty="0">
                <a:solidFill>
                  <a:srgbClr val="669900"/>
                </a:solidFill>
                <a:latin typeface="Calibri" panose="020F0502020204030204" pitchFamily="34" charset="0"/>
              </a:rPr>
              <a:t>Studies have shown the </a:t>
            </a:r>
            <a:r>
              <a:rPr lang="en-US" sz="3000" b="1" dirty="0" err="1">
                <a:solidFill>
                  <a:srgbClr val="669900"/>
                </a:solidFill>
                <a:latin typeface="Calibri" panose="020F0502020204030204" pitchFamily="34" charset="0"/>
              </a:rPr>
              <a:t>dapivirine</a:t>
            </a:r>
            <a:r>
              <a:rPr lang="en-US" sz="3000" b="1" dirty="0">
                <a:solidFill>
                  <a:srgbClr val="669900"/>
                </a:solidFill>
                <a:latin typeface="Calibri" panose="020F0502020204030204" pitchFamily="34" charset="0"/>
              </a:rPr>
              <a:t> vaginal ring can reduce a women’s chance of HIV infection.</a:t>
            </a:r>
            <a:br>
              <a:rPr lang="en-US" sz="3000" b="1" dirty="0">
                <a:solidFill>
                  <a:srgbClr val="669900"/>
                </a:solidFill>
                <a:latin typeface="Calibri" panose="020F0502020204030204" pitchFamily="34" charset="0"/>
              </a:rPr>
            </a:br>
            <a:r>
              <a:rPr lang="en-US" sz="3000" b="1" dirty="0">
                <a:solidFill>
                  <a:srgbClr val="669900"/>
                </a:solidFill>
                <a:latin typeface="Calibri" panose="020F0502020204030204" pitchFamily="34" charset="0"/>
              </a:rPr>
              <a:t>Protection from HIV infection is highest when the ring is used all the time.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2209800"/>
            <a:ext cx="2819400" cy="4114086"/>
          </a:xfrm>
          <a:prstGeom prst="rect">
            <a:avLst/>
          </a:prstGeom>
        </p:spPr>
      </p:pic>
      <p:sp>
        <p:nvSpPr>
          <p:cNvPr id="3" name="TextBox 2"/>
          <p:cNvSpPr txBox="1"/>
          <p:nvPr/>
        </p:nvSpPr>
        <p:spPr>
          <a:xfrm>
            <a:off x="228600" y="304800"/>
            <a:ext cx="8915400" cy="677108"/>
          </a:xfrm>
          <a:prstGeom prst="rect">
            <a:avLst/>
          </a:prstGeom>
          <a:noFill/>
        </p:spPr>
        <p:txBody>
          <a:bodyPr wrap="square" rtlCol="0">
            <a:spAutoFit/>
          </a:bodyPr>
          <a:lstStyle/>
          <a:p>
            <a:r>
              <a:rPr lang="en-US" sz="3800" b="1" dirty="0">
                <a:solidFill>
                  <a:srgbClr val="740074"/>
                </a:solidFill>
                <a:latin typeface="Calibri" panose="020F0502020204030204" pitchFamily="34" charset="0"/>
                <a:ea typeface="+mj-ea"/>
                <a:cs typeface="+mj-cs"/>
              </a:rPr>
              <a:t>Use the </a:t>
            </a:r>
            <a:r>
              <a:rPr lang="en-US" sz="3800" b="1" dirty="0" err="1">
                <a:solidFill>
                  <a:srgbClr val="740074"/>
                </a:solidFill>
                <a:latin typeface="Calibri" panose="020F0502020204030204" pitchFamily="34" charset="0"/>
                <a:ea typeface="+mj-ea"/>
                <a:cs typeface="+mj-cs"/>
              </a:rPr>
              <a:t>dapivirine</a:t>
            </a:r>
            <a:r>
              <a:rPr lang="en-US" sz="3800" b="1" dirty="0">
                <a:solidFill>
                  <a:srgbClr val="740074"/>
                </a:solidFill>
                <a:latin typeface="Calibri" panose="020F0502020204030204" pitchFamily="34" charset="0"/>
                <a:ea typeface="+mj-ea"/>
                <a:cs typeface="+mj-cs"/>
              </a:rPr>
              <a:t> vaginal ring consistently</a:t>
            </a:r>
            <a:endParaRPr lang="en-US" sz="3800" dirty="0">
              <a:latin typeface="Calibri" panose="020F0502020204030204" pitchFamily="34" charset="0"/>
            </a:endParaRPr>
          </a:p>
        </p:txBody>
      </p:sp>
    </p:spTree>
    <p:custDataLst>
      <p:tags r:id="rId1"/>
    </p:custDataLst>
    <p:extLst>
      <p:ext uri="{BB962C8B-B14F-4D97-AF65-F5344CB8AC3E}">
        <p14:creationId xmlns:p14="http://schemas.microsoft.com/office/powerpoint/2010/main" val="204227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8" name="Title 1"/>
          <p:cNvSpPr txBox="1">
            <a:spLocks/>
          </p:cNvSpPr>
          <p:nvPr/>
        </p:nvSpPr>
        <p:spPr bwMode="auto">
          <a:xfrm>
            <a:off x="377097" y="2209800"/>
            <a:ext cx="4204891"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740074"/>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a:lstStyle>
          <a:p>
            <a:pPr algn="l" eaLnBrk="1" hangingPunct="1"/>
            <a:r>
              <a:rPr lang="en-US" sz="3000" b="1" dirty="0">
                <a:solidFill>
                  <a:srgbClr val="669900"/>
                </a:solidFill>
                <a:latin typeface="Calibri" panose="020F0502020204030204" pitchFamily="34" charset="0"/>
              </a:rPr>
              <a:t>Use a condom correctly every time you have vaginal, anal, or oral sex. </a:t>
            </a:r>
          </a:p>
        </p:txBody>
      </p:sp>
      <p:sp>
        <p:nvSpPr>
          <p:cNvPr id="2" name="TextBox 1"/>
          <p:cNvSpPr txBox="1"/>
          <p:nvPr/>
        </p:nvSpPr>
        <p:spPr>
          <a:xfrm>
            <a:off x="959767" y="410225"/>
            <a:ext cx="7244443" cy="769441"/>
          </a:xfrm>
          <a:prstGeom prst="rect">
            <a:avLst/>
          </a:prstGeom>
          <a:noFill/>
        </p:spPr>
        <p:txBody>
          <a:bodyPr wrap="square" rtlCol="0">
            <a:spAutoFit/>
          </a:bodyPr>
          <a:lstStyle/>
          <a:p>
            <a:pPr algn="ctr"/>
            <a:r>
              <a:rPr lang="en-US" sz="4400" b="1" dirty="0">
                <a:solidFill>
                  <a:srgbClr val="740074"/>
                </a:solidFill>
                <a:latin typeface="Calibri" panose="020F0502020204030204" pitchFamily="34" charset="0"/>
              </a:rPr>
              <a:t>Use condoms consistently</a:t>
            </a:r>
            <a:endParaRPr lang="en-US" sz="4400" dirty="0">
              <a:solidFill>
                <a:srgbClr val="740074"/>
              </a:solidFill>
              <a:latin typeface="Calibri" panose="020F0502020204030204" pitchFamily="34" charset="0"/>
            </a:endParaRP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3464" t="1258" r="30713" b="20259"/>
          <a:stretch/>
        </p:blipFill>
        <p:spPr>
          <a:xfrm>
            <a:off x="4724400" y="2209800"/>
            <a:ext cx="3764280" cy="2971800"/>
          </a:xfrm>
          <a:prstGeom prst="rect">
            <a:avLst/>
          </a:prstGeom>
        </p:spPr>
      </p:pic>
    </p:spTree>
    <p:custDataLst>
      <p:tags r:id="rId1"/>
    </p:custDataLst>
    <p:extLst>
      <p:ext uri="{BB962C8B-B14F-4D97-AF65-F5344CB8AC3E}">
        <p14:creationId xmlns:p14="http://schemas.microsoft.com/office/powerpoint/2010/main" val="171096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Title 1"/>
          <p:cNvSpPr txBox="1">
            <a:spLocks/>
          </p:cNvSpPr>
          <p:nvPr/>
        </p:nvSpPr>
        <p:spPr bwMode="auto">
          <a:xfrm>
            <a:off x="533400" y="1656924"/>
            <a:ext cx="5562600" cy="477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740074"/>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a:lstStyle>
          <a:p>
            <a:pPr algn="l" eaLnBrk="1" hangingPunct="1">
              <a:spcAft>
                <a:spcPts val="800"/>
              </a:spcAft>
            </a:pPr>
            <a:r>
              <a:rPr lang="en-US" sz="3000" b="1" dirty="0">
                <a:solidFill>
                  <a:srgbClr val="669900"/>
                </a:solidFill>
                <a:latin typeface="Calibri" panose="020F0502020204030204" pitchFamily="34" charset="0"/>
              </a:rPr>
              <a:t>Oral PrEP is an HIV prevention option for people who don’t have HIV but who are at high risk of becoming infected with HIV.</a:t>
            </a:r>
          </a:p>
          <a:p>
            <a:pPr algn="l" eaLnBrk="1" hangingPunct="1">
              <a:spcAft>
                <a:spcPts val="800"/>
              </a:spcAft>
            </a:pPr>
            <a:r>
              <a:rPr lang="en-US" sz="3000" b="1" dirty="0">
                <a:solidFill>
                  <a:srgbClr val="669900"/>
                </a:solidFill>
                <a:latin typeface="Calibri" panose="020F0502020204030204" pitchFamily="34" charset="0"/>
              </a:rPr>
              <a:t>Oral PrEP involves taking a specific HIV medicine every day.</a:t>
            </a:r>
          </a:p>
          <a:p>
            <a:pPr algn="l" eaLnBrk="1" hangingPunct="1">
              <a:spcAft>
                <a:spcPts val="800"/>
              </a:spcAft>
            </a:pPr>
            <a:r>
              <a:rPr lang="en-US" sz="3000" b="1" dirty="0">
                <a:solidFill>
                  <a:srgbClr val="669900"/>
                </a:solidFill>
                <a:latin typeface="Calibri" panose="020F0502020204030204" pitchFamily="34" charset="0"/>
              </a:rPr>
              <a:t>Oral PrEP may or may not be available in your community.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6392" y="1995634"/>
            <a:ext cx="2663563" cy="4096176"/>
          </a:xfrm>
          <a:prstGeom prst="rect">
            <a:avLst/>
          </a:prstGeom>
        </p:spPr>
      </p:pic>
      <p:sp>
        <p:nvSpPr>
          <p:cNvPr id="2" name="TextBox 1"/>
          <p:cNvSpPr txBox="1"/>
          <p:nvPr/>
        </p:nvSpPr>
        <p:spPr>
          <a:xfrm>
            <a:off x="533400" y="228600"/>
            <a:ext cx="7924800" cy="769441"/>
          </a:xfrm>
          <a:prstGeom prst="rect">
            <a:avLst/>
          </a:prstGeom>
          <a:noFill/>
        </p:spPr>
        <p:txBody>
          <a:bodyPr wrap="square" rtlCol="0">
            <a:spAutoFit/>
          </a:bodyPr>
          <a:lstStyle/>
          <a:p>
            <a:pPr algn="ctr" eaLnBrk="1" hangingPunct="1"/>
            <a:r>
              <a:rPr lang="en-US" sz="4400" b="1" dirty="0">
                <a:solidFill>
                  <a:srgbClr val="740074"/>
                </a:solidFill>
                <a:latin typeface="Calibri" panose="020F0502020204030204" pitchFamily="34" charset="0"/>
              </a:rPr>
              <a:t>Use oral </a:t>
            </a:r>
            <a:r>
              <a:rPr lang="en-US" sz="4400" b="1" dirty="0" err="1">
                <a:solidFill>
                  <a:srgbClr val="740074"/>
                </a:solidFill>
                <a:latin typeface="Calibri" panose="020F0502020204030204" pitchFamily="34" charset="0"/>
              </a:rPr>
              <a:t>PrEP</a:t>
            </a:r>
            <a:r>
              <a:rPr lang="en-US" sz="4400" b="1" dirty="0">
                <a:solidFill>
                  <a:srgbClr val="740074"/>
                </a:solidFill>
                <a:latin typeface="Calibri" panose="020F0502020204030204" pitchFamily="34" charset="0"/>
              </a:rPr>
              <a:t> (e.g. </a:t>
            </a:r>
            <a:r>
              <a:rPr lang="en-US" sz="4400" b="1" dirty="0" err="1">
                <a:solidFill>
                  <a:srgbClr val="740074"/>
                </a:solidFill>
                <a:latin typeface="Calibri" panose="020F0502020204030204" pitchFamily="34" charset="0"/>
              </a:rPr>
              <a:t>Truvada</a:t>
            </a:r>
            <a:r>
              <a:rPr lang="en-US" sz="4400" b="1" dirty="0">
                <a:solidFill>
                  <a:srgbClr val="740074"/>
                </a:solidFill>
                <a:latin typeface="Calibri" panose="020F0502020204030204" pitchFamily="34" charset="0"/>
              </a:rPr>
              <a:t>)</a:t>
            </a:r>
          </a:p>
        </p:txBody>
      </p:sp>
    </p:spTree>
    <p:custDataLst>
      <p:tags r:id="rId1"/>
    </p:custDataLst>
    <p:extLst>
      <p:ext uri="{BB962C8B-B14F-4D97-AF65-F5344CB8AC3E}">
        <p14:creationId xmlns:p14="http://schemas.microsoft.com/office/powerpoint/2010/main" val="4235492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7" name="Title 1"/>
          <p:cNvSpPr txBox="1">
            <a:spLocks/>
          </p:cNvSpPr>
          <p:nvPr/>
        </p:nvSpPr>
        <p:spPr bwMode="auto">
          <a:xfrm>
            <a:off x="228600" y="141584"/>
            <a:ext cx="8610600" cy="117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740074"/>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a:lstStyle>
          <a:p>
            <a:pPr lvl="0" algn="l" eaLnBrk="1" hangingPunct="1"/>
            <a:r>
              <a:rPr lang="en-GB" b="1" dirty="0">
                <a:latin typeface="Calibri" panose="020F0502020204030204" pitchFamily="34" charset="0"/>
              </a:rPr>
              <a:t>Reduce your number of sex partners </a:t>
            </a:r>
            <a:endParaRPr lang="en-US" dirty="0">
              <a:latin typeface="Calibri" panose="020F0502020204030204" pitchFamily="34" charset="0"/>
            </a:endParaRPr>
          </a:p>
        </p:txBody>
      </p:sp>
      <p:grpSp>
        <p:nvGrpSpPr>
          <p:cNvPr id="2" name="Group 1"/>
          <p:cNvGrpSpPr/>
          <p:nvPr/>
        </p:nvGrpSpPr>
        <p:grpSpPr>
          <a:xfrm>
            <a:off x="2133600" y="1839616"/>
            <a:ext cx="4876800" cy="4876800"/>
            <a:chOff x="2133600" y="1839616"/>
            <a:chExt cx="4876800" cy="487680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0" y="1839616"/>
              <a:ext cx="4876800" cy="4876800"/>
            </a:xfrm>
            <a:prstGeom prst="rect">
              <a:avLst/>
            </a:prstGeom>
          </p:spPr>
        </p:pic>
        <p:sp>
          <p:nvSpPr>
            <p:cNvPr id="9" name="Oval 8"/>
            <p:cNvSpPr/>
            <p:nvPr/>
          </p:nvSpPr>
          <p:spPr>
            <a:xfrm>
              <a:off x="4191000" y="3962400"/>
              <a:ext cx="7620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2743200"/>
              <a:ext cx="711922" cy="5334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12279" y="5334000"/>
              <a:ext cx="711922" cy="533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09800" y="4572000"/>
              <a:ext cx="513626" cy="533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69478" y="2743200"/>
              <a:ext cx="711922" cy="533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251577" y="6057132"/>
              <a:ext cx="513626" cy="533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753574" y="6078404"/>
              <a:ext cx="513626" cy="533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37901" y="3429000"/>
              <a:ext cx="513626" cy="5334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237901" y="1981200"/>
              <a:ext cx="513626" cy="5334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736563" y="1922596"/>
              <a:ext cx="530637" cy="59200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32960" y="1922596"/>
              <a:ext cx="513626" cy="5334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324600" y="1981200"/>
              <a:ext cx="533400" cy="5334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331622" y="3415032"/>
              <a:ext cx="526378" cy="69976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331622" y="4509867"/>
              <a:ext cx="513626"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829625" y="6043555"/>
              <a:ext cx="513626"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331622" y="6057132"/>
              <a:ext cx="513626"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052501" y="5358099"/>
              <a:ext cx="513626" cy="533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88445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7" name="Title 1"/>
          <p:cNvSpPr txBox="1">
            <a:spLocks/>
          </p:cNvSpPr>
          <p:nvPr/>
        </p:nvSpPr>
        <p:spPr bwMode="auto">
          <a:xfrm>
            <a:off x="685800" y="2023108"/>
            <a:ext cx="8077200" cy="384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740074"/>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a:lstStyle>
          <a:p>
            <a:pPr algn="l" eaLnBrk="1" hangingPunct="1"/>
            <a:r>
              <a:rPr lang="en-US" sz="3000" b="1" dirty="0">
                <a:solidFill>
                  <a:srgbClr val="669900"/>
                </a:solidFill>
                <a:latin typeface="Calibri" panose="020F0502020204030204" pitchFamily="34" charset="0"/>
              </a:rPr>
              <a:t>Oral sex is much less risky than vaginal or anal sex. Many people think that anal sex is a safer option, but it is actually the most risky type of sex for HIV transmission.</a:t>
            </a:r>
          </a:p>
        </p:txBody>
      </p:sp>
      <p:sp>
        <p:nvSpPr>
          <p:cNvPr id="4" name="Rectangle 3"/>
          <p:cNvSpPr/>
          <p:nvPr/>
        </p:nvSpPr>
        <p:spPr>
          <a:xfrm>
            <a:off x="660416" y="457200"/>
            <a:ext cx="8305800" cy="1200329"/>
          </a:xfrm>
          <a:prstGeom prst="rect">
            <a:avLst/>
          </a:prstGeom>
        </p:spPr>
        <p:txBody>
          <a:bodyPr wrap="square">
            <a:spAutoFit/>
          </a:bodyPr>
          <a:lstStyle/>
          <a:p>
            <a:pPr lvl="0" algn="ctr" eaLnBrk="1" hangingPunct="1"/>
            <a:r>
              <a:rPr lang="en-US" sz="3600" b="1" dirty="0">
                <a:solidFill>
                  <a:srgbClr val="740074"/>
                </a:solidFill>
                <a:latin typeface="Calibri" panose="020F0502020204030204" pitchFamily="34" charset="0"/>
              </a:rPr>
              <a:t>Engage in lower-risk sexual behaviors</a:t>
            </a:r>
            <a:br>
              <a:rPr lang="en-US" sz="3600" b="1" dirty="0">
                <a:solidFill>
                  <a:srgbClr val="740074"/>
                </a:solidFill>
                <a:latin typeface="Calibri" panose="020F0502020204030204" pitchFamily="34" charset="0"/>
              </a:rPr>
            </a:br>
            <a:endParaRPr lang="en-US" sz="3600" b="1" dirty="0">
              <a:solidFill>
                <a:srgbClr val="740074"/>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423159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7" name="Title 1"/>
          <p:cNvSpPr txBox="1">
            <a:spLocks/>
          </p:cNvSpPr>
          <p:nvPr/>
        </p:nvSpPr>
        <p:spPr bwMode="auto">
          <a:xfrm>
            <a:off x="4876800" y="2209800"/>
            <a:ext cx="3713496" cy="274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740074"/>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a:lstStyle>
          <a:p>
            <a:pPr algn="r" eaLnBrk="1" hangingPunct="1"/>
            <a:br>
              <a:rPr lang="en-US" sz="3000" b="1" dirty="0">
                <a:latin typeface="Calibri" panose="020F0502020204030204" pitchFamily="34" charset="0"/>
              </a:rPr>
            </a:br>
            <a:endParaRPr lang="en-US" sz="3000" b="1" dirty="0">
              <a:solidFill>
                <a:srgbClr val="669900"/>
              </a:solidFill>
              <a:latin typeface="Calibri" panose="020F0502020204030204" pitchFamily="34" charset="0"/>
            </a:endParaRPr>
          </a:p>
          <a:p>
            <a:pPr algn="r" eaLnBrk="1" hangingPunct="1"/>
            <a:r>
              <a:rPr lang="en-US" sz="3000" b="1" dirty="0">
                <a:solidFill>
                  <a:srgbClr val="669900"/>
                </a:solidFill>
                <a:latin typeface="Calibri" panose="020F0502020204030204" pitchFamily="34" charset="0"/>
              </a:rPr>
              <a:t>Having an STI can increase your risk of becoming infected with HIV or spreading it to others. Insist that your partners get tested and treated too.</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003" y="2514600"/>
            <a:ext cx="4228206" cy="2814399"/>
          </a:xfrm>
          <a:prstGeom prst="rect">
            <a:avLst/>
          </a:prstGeom>
        </p:spPr>
      </p:pic>
      <p:sp>
        <p:nvSpPr>
          <p:cNvPr id="3" name="TextBox 2"/>
          <p:cNvSpPr txBox="1"/>
          <p:nvPr/>
        </p:nvSpPr>
        <p:spPr>
          <a:xfrm>
            <a:off x="425003" y="82379"/>
            <a:ext cx="8001000" cy="1200329"/>
          </a:xfrm>
          <a:prstGeom prst="rect">
            <a:avLst/>
          </a:prstGeom>
          <a:noFill/>
        </p:spPr>
        <p:txBody>
          <a:bodyPr wrap="square" rtlCol="0">
            <a:spAutoFit/>
          </a:bodyPr>
          <a:lstStyle>
            <a:defPPr>
              <a:defRPr lang="en-US"/>
            </a:defPPr>
            <a:lvl1pPr algn="ctr">
              <a:defRPr b="1">
                <a:latin typeface="Calibri" panose="020F0502020204030204" pitchFamily="34" charset="0"/>
              </a:defRPr>
            </a:lvl1pPr>
          </a:lstStyle>
          <a:p>
            <a:r>
              <a:rPr lang="en-US" sz="3600" dirty="0">
                <a:solidFill>
                  <a:srgbClr val="740074"/>
                </a:solidFill>
              </a:rPr>
              <a:t>If you have a sexually transmitted infection (STI), get treatment</a:t>
            </a:r>
            <a:endParaRPr lang="en-US" dirty="0"/>
          </a:p>
        </p:txBody>
      </p:sp>
    </p:spTree>
    <p:custDataLst>
      <p:tags r:id="rId1"/>
    </p:custDataLst>
    <p:extLst>
      <p:ext uri="{BB962C8B-B14F-4D97-AF65-F5344CB8AC3E}">
        <p14:creationId xmlns:p14="http://schemas.microsoft.com/office/powerpoint/2010/main" val="378168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7" name="Title 1"/>
          <p:cNvSpPr txBox="1">
            <a:spLocks/>
          </p:cNvSpPr>
          <p:nvPr/>
        </p:nvSpPr>
        <p:spPr bwMode="auto">
          <a:xfrm>
            <a:off x="304800" y="1371702"/>
            <a:ext cx="4191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740074"/>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a:lstStyle>
          <a:p>
            <a:pPr algn="l" eaLnBrk="1" hangingPunct="1">
              <a:spcAft>
                <a:spcPts val="800"/>
              </a:spcAft>
            </a:pPr>
            <a:r>
              <a:rPr lang="en-US" sz="3000" b="1" dirty="0">
                <a:solidFill>
                  <a:srgbClr val="669900"/>
                </a:solidFill>
                <a:latin typeface="Calibri" panose="020F0502020204030204" pitchFamily="34" charset="0"/>
              </a:rPr>
              <a:t>Talk to your partner about HIV testing and get tested before you have sex.</a:t>
            </a:r>
          </a:p>
          <a:p>
            <a:pPr algn="l" eaLnBrk="1" hangingPunct="1">
              <a:spcAft>
                <a:spcPts val="800"/>
              </a:spcAft>
            </a:pPr>
            <a:r>
              <a:rPr lang="en-US" sz="3000" b="1" dirty="0">
                <a:solidFill>
                  <a:srgbClr val="669900"/>
                </a:solidFill>
                <a:latin typeface="Calibri" panose="020F0502020204030204" pitchFamily="34" charset="0"/>
              </a:rPr>
              <a:t>Knowing if your partner is HIV positive can help you decide which prevention methods might be most effective for you.</a:t>
            </a:r>
          </a:p>
        </p:txBody>
      </p:sp>
      <p:sp>
        <p:nvSpPr>
          <p:cNvPr id="4" name="Rectangle 3"/>
          <p:cNvSpPr/>
          <p:nvPr/>
        </p:nvSpPr>
        <p:spPr>
          <a:xfrm>
            <a:off x="280218" y="12079"/>
            <a:ext cx="8482781" cy="1446550"/>
          </a:xfrm>
          <a:prstGeom prst="rect">
            <a:avLst/>
          </a:prstGeom>
        </p:spPr>
        <p:txBody>
          <a:bodyPr wrap="square">
            <a:spAutoFit/>
          </a:bodyPr>
          <a:lstStyle/>
          <a:p>
            <a:pPr lvl="0" algn="ctr" eaLnBrk="1" hangingPunct="1"/>
            <a:r>
              <a:rPr lang="en-US" sz="4400" b="1" dirty="0">
                <a:solidFill>
                  <a:srgbClr val="740074"/>
                </a:solidFill>
                <a:latin typeface="Calibri" panose="020F0502020204030204" pitchFamily="34" charset="0"/>
              </a:rPr>
              <a:t>Encourage your partner to get </a:t>
            </a:r>
          </a:p>
          <a:p>
            <a:pPr lvl="0" algn="ctr" eaLnBrk="1" hangingPunct="1"/>
            <a:r>
              <a:rPr lang="en-US" sz="4400" b="1" dirty="0">
                <a:solidFill>
                  <a:srgbClr val="740074"/>
                </a:solidFill>
                <a:latin typeface="Calibri" panose="020F0502020204030204" pitchFamily="34" charset="0"/>
              </a:rPr>
              <a:t>tested for HIV</a:t>
            </a:r>
            <a:endParaRPr lang="en-US" sz="4000" b="1" dirty="0">
              <a:solidFill>
                <a:srgbClr val="740074"/>
              </a:solidFill>
              <a:latin typeface="Calibri" panose="020F050202020403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2167592"/>
            <a:ext cx="4013216" cy="2669176"/>
          </a:xfrm>
          <a:prstGeom prst="rect">
            <a:avLst/>
          </a:prstGeom>
        </p:spPr>
      </p:pic>
    </p:spTree>
    <p:custDataLst>
      <p:tags r:id="rId1"/>
    </p:custDataLst>
    <p:extLst>
      <p:ext uri="{BB962C8B-B14F-4D97-AF65-F5344CB8AC3E}">
        <p14:creationId xmlns:p14="http://schemas.microsoft.com/office/powerpoint/2010/main" val="16043912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61d8a3e7-4184-4e7d-9c93-462baf318fb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4_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False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ew_x0020_metadata xmlns="e6e80880-be38-4dd8-99da-434f2d03d560" xsi:nil="true"/>
    <Tool xmlns="E6E80880-BE38-4DD8-99DA-434F2D03D560" xsi:nil="true"/>
    <For_x0020_Review xmlns="E6E80880-BE38-4DD8-99DA-434F2D03D560">Yes</For_x0020_Review>
    <Status xmlns="e6e80880-be38-4dd8-99da-434f2d03d560"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23D164BEA822740AA9F6B3827FABFEE" ma:contentTypeVersion="6" ma:contentTypeDescription="Create a new document." ma:contentTypeScope="" ma:versionID="a02acf748f643629b1381675dba96f08">
  <xsd:schema xmlns:xsd="http://www.w3.org/2001/XMLSchema" xmlns:xs="http://www.w3.org/2001/XMLSchema" xmlns:p="http://schemas.microsoft.com/office/2006/metadata/properties" xmlns:ns2="E6E80880-BE38-4DD8-99DA-434F2D03D560" xmlns:ns3="0cdb9d7b-3bdb-4b1c-be50-7737cb6ee7a2" xmlns:ns4="e6e80880-be38-4dd8-99da-434f2d03d560" targetNamespace="http://schemas.microsoft.com/office/2006/metadata/properties" ma:root="true" ma:fieldsID="736036e033cb072260d2931201aa9836" ns2:_="" ns3:_="" ns4:_="">
    <xsd:import namespace="E6E80880-BE38-4DD8-99DA-434F2D03D560"/>
    <xsd:import namespace="0cdb9d7b-3bdb-4b1c-be50-7737cb6ee7a2"/>
    <xsd:import namespace="e6e80880-be38-4dd8-99da-434f2d03d560"/>
    <xsd:element name="properties">
      <xsd:complexType>
        <xsd:sequence>
          <xsd:element name="documentManagement">
            <xsd:complexType>
              <xsd:all>
                <xsd:element ref="ns2:For_x0020_Review" minOccurs="0"/>
                <xsd:element ref="ns2:Tool" minOccurs="0"/>
                <xsd:element ref="ns3:SharedWithUsers" minOccurs="0"/>
                <xsd:element ref="ns3:SharedWithDetails" minOccurs="0"/>
                <xsd:element ref="ns4:Status" minOccurs="0"/>
                <xsd:element ref="ns4:new_x0020_metadata"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80880-BE38-4DD8-99DA-434F2D03D560" elementFormDefault="qualified">
    <xsd:import namespace="http://schemas.microsoft.com/office/2006/documentManagement/types"/>
    <xsd:import namespace="http://schemas.microsoft.com/office/infopath/2007/PartnerControls"/>
    <xsd:element name="For_x0020_Review" ma:index="8" nillable="true" ma:displayName="For Review" ma:format="Dropdown" ma:internalName="For_x0020_Review">
      <xsd:simpleType>
        <xsd:restriction base="dms:Choice">
          <xsd:enumeration value="Yes"/>
          <xsd:enumeration value="No"/>
          <xsd:enumeration value="N/A"/>
        </xsd:restriction>
      </xsd:simpleType>
    </xsd:element>
    <xsd:element name="Tool" ma:index="9" nillable="true" ma:displayName="Tool" ma:format="Dropdown" ma:internalName="Tool">
      <xsd:simpleType>
        <xsd:restriction base="dms:Choice">
          <xsd:enumeration value="Calendar/Calculators"/>
          <xsd:enumeration value="Counseling"/>
          <xsd:enumeration value="Essential Docs"/>
          <xsd:enumeration value="IC Support"/>
          <xsd:enumeration value="Other"/>
          <xsd:enumeration value="Safety/Clinical"/>
          <xsd:enumeration value="SOPs"/>
          <xsd:enumeration value="Visit Checklist"/>
          <xsd:enumeration value="Activation Checklist"/>
          <xsd:enumeration value="Close Out Checklist"/>
        </xsd:restriction>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6e80880-be38-4dd8-99da-434f2d03d560" elementFormDefault="qualified">
    <xsd:import namespace="http://schemas.microsoft.com/office/2006/documentManagement/types"/>
    <xsd:import namespace="http://schemas.microsoft.com/office/infopath/2007/PartnerControls"/>
    <xsd:element name="Status" ma:index="12" nillable="true" ma:displayName="Status" ma:format="Dropdown" ma:internalName="Status">
      <xsd:simpleType>
        <xsd:restriction base="dms:Choice">
          <xsd:enumeration value="Archive"/>
          <xsd:enumeration value="Draft"/>
          <xsd:enumeration value="Final"/>
        </xsd:restriction>
      </xsd:simpleType>
    </xsd:element>
    <xsd:element name="new_x0020_metadata" ma:index="13" nillable="true" ma:displayName="new metadata" ma:internalName="new_x0020_metadata">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C9907F-848F-4A46-B385-DD4FE3C0B8FB}">
  <ds:schemaRefs>
    <ds:schemaRef ds:uri="http://schemas.microsoft.com/office/2006/metadata/customXsn"/>
  </ds:schemaRefs>
</ds:datastoreItem>
</file>

<file path=customXml/itemProps2.xml><?xml version="1.0" encoding="utf-8"?>
<ds:datastoreItem xmlns:ds="http://schemas.openxmlformats.org/officeDocument/2006/customXml" ds:itemID="{01146914-5678-43C8-835C-0DFBC07EDE4A}">
  <ds:schemaRefs>
    <ds:schemaRef ds:uri="http://schemas.microsoft.com/sharepoint/v3/contenttype/forms"/>
  </ds:schemaRefs>
</ds:datastoreItem>
</file>

<file path=customXml/itemProps3.xml><?xml version="1.0" encoding="utf-8"?>
<ds:datastoreItem xmlns:ds="http://schemas.openxmlformats.org/officeDocument/2006/customXml" ds:itemID="{0A6AA6CF-C7C5-4E72-97C0-7850EB362F53}">
  <ds:schemaRefs>
    <ds:schemaRef ds:uri="0cdb9d7b-3bdb-4b1c-be50-7737cb6ee7a2"/>
    <ds:schemaRef ds:uri="http://www.w3.org/XML/1998/namespace"/>
    <ds:schemaRef ds:uri="http://purl.org/dc/term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E6E80880-BE38-4DD8-99DA-434F2D03D560"/>
    <ds:schemaRef ds:uri="http://purl.org/dc/elements/1.1/"/>
    <ds:schemaRef ds:uri="http://schemas.microsoft.com/office/infopath/2007/PartnerControls"/>
    <ds:schemaRef ds:uri="e6e80880-be38-4dd8-99da-434f2d03d560"/>
  </ds:schemaRefs>
</ds:datastoreItem>
</file>

<file path=customXml/itemProps4.xml><?xml version="1.0" encoding="utf-8"?>
<ds:datastoreItem xmlns:ds="http://schemas.openxmlformats.org/officeDocument/2006/customXml" ds:itemID="{C6C987B7-04BD-43EF-AA64-1E3EF6C9C7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E80880-BE38-4DD8-99DA-434F2D03D560"/>
    <ds:schemaRef ds:uri="0cdb9d7b-3bdb-4b1c-be50-7737cb6ee7a2"/>
    <ds:schemaRef ds:uri="e6e80880-be38-4dd8-99da-434f2d03d5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4066</TotalTime>
  <Words>811</Words>
  <Application>Microsoft Office PowerPoint</Application>
  <PresentationFormat>On-screen Show (4:3)</PresentationFormat>
  <Paragraphs>76</Paragraphs>
  <Slides>19</Slides>
  <Notes>19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19</vt:i4>
      </vt:variant>
    </vt:vector>
  </HeadingPairs>
  <TitlesOfParts>
    <vt:vector size="28" baseType="lpstr">
      <vt:lpstr>Arial</vt:lpstr>
      <vt:lpstr>Calibri</vt:lpstr>
      <vt:lpstr>Candara</vt:lpstr>
      <vt:lpstr>Times New Roman</vt:lpstr>
      <vt:lpstr>Wingdings</vt:lpstr>
      <vt:lpstr>4_Quadrant</vt:lpstr>
      <vt:lpstr>2_Office Theme</vt:lpstr>
      <vt:lpstr>3_Office Theme</vt:lpstr>
      <vt:lpstr>Office Theme</vt:lpstr>
      <vt:lpstr>Information about HIV Prevention Options</vt:lpstr>
      <vt:lpstr>Options for HIV Prevention</vt:lpstr>
      <vt:lpstr>Studies have shown the dapivirine vaginal ring can reduce a women’s chance of HIV infection. Protection from HIV infection is highest when the ring is used all the time.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Although all options may not be possible for all women, the more of these things you can do, the more you reduce your chance of getting HIV.</vt:lpstr>
      <vt:lpstr>Additional information about condoms</vt:lpstr>
      <vt:lpstr>PowerPoint Presentation</vt:lpstr>
      <vt:lpstr>PowerPoint Presentation</vt:lpstr>
      <vt:lpstr>PowerPoint Presentation</vt:lpstr>
      <vt:lpstr>PowerPoint Presentation</vt:lpstr>
      <vt:lpstr>PowerPoint Presentation</vt:lpstr>
      <vt:lpstr>If you have questions or need more information, please visit the study clinic.</vt:lpstr>
    </vt:vector>
  </TitlesOfParts>
  <Company>MTN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Microbicides 2008</dc:title>
  <dc:creator>rullcm</dc:creator>
  <cp:lastModifiedBy>Rhonda White</cp:lastModifiedBy>
  <cp:revision>315</cp:revision>
  <cp:lastPrinted>2014-09-26T13:04:48Z</cp:lastPrinted>
  <dcterms:created xsi:type="dcterms:W3CDTF">2008-01-29T12:38:48Z</dcterms:created>
  <dcterms:modified xsi:type="dcterms:W3CDTF">2016-11-02T21:14:48Z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0x010100A23D164BEA822740AA9F6B3827FABFEE</vt:lpwstr>
  </property>
</Properties>
</file>